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0" r:id="rId5"/>
    <p:sldId id="291" r:id="rId6"/>
    <p:sldId id="259" r:id="rId7"/>
    <p:sldId id="260" r:id="rId8"/>
    <p:sldId id="261" r:id="rId9"/>
    <p:sldId id="264" r:id="rId10"/>
    <p:sldId id="258" r:id="rId11"/>
    <p:sldId id="265" r:id="rId12"/>
    <p:sldId id="292" r:id="rId13"/>
    <p:sldId id="269" r:id="rId14"/>
    <p:sldId id="293" r:id="rId15"/>
    <p:sldId id="266" r:id="rId16"/>
    <p:sldId id="267" r:id="rId17"/>
    <p:sldId id="268" r:id="rId18"/>
    <p:sldId id="270" r:id="rId19"/>
    <p:sldId id="294" r:id="rId20"/>
    <p:sldId id="295" r:id="rId21"/>
    <p:sldId id="296" r:id="rId22"/>
    <p:sldId id="297" r:id="rId23"/>
    <p:sldId id="298"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177888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221179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1464217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382383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2001913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B49320-7CE5-444B-8BAD-DF9B0B636A4F}" type="datetimeFigureOut">
              <a:rPr lang="ru-RU" smtClean="0"/>
              <a:t>01.04.2024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275464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B49320-7CE5-444B-8BAD-DF9B0B636A4F}" type="datetimeFigureOut">
              <a:rPr lang="ru-RU" smtClean="0"/>
              <a:t>01.04.2024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99336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B49320-7CE5-444B-8BAD-DF9B0B636A4F}" type="datetimeFigureOut">
              <a:rPr lang="ru-RU" smtClean="0"/>
              <a:t>01.04.2024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2844141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B49320-7CE5-444B-8BAD-DF9B0B636A4F}" type="datetimeFigureOut">
              <a:rPr lang="ru-RU" smtClean="0"/>
              <a:t>01.04.2024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56554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B49320-7CE5-444B-8BAD-DF9B0B636A4F}" type="datetimeFigureOut">
              <a:rPr lang="ru-RU" smtClean="0"/>
              <a:t>01.04.2024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356309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B49320-7CE5-444B-8BAD-DF9B0B636A4F}" type="datetimeFigureOut">
              <a:rPr lang="ru-RU" smtClean="0"/>
              <a:t>01.04.2024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6096AB-703F-41EA-8EAC-AFF4DFEB4C0D}" type="slidenum">
              <a:rPr lang="ru-RU" smtClean="0"/>
              <a:t>‹#›</a:t>
            </a:fld>
            <a:endParaRPr lang="ru-RU"/>
          </a:p>
        </p:txBody>
      </p:sp>
    </p:spTree>
    <p:extLst>
      <p:ext uri="{BB962C8B-B14F-4D97-AF65-F5344CB8AC3E}">
        <p14:creationId xmlns:p14="http://schemas.microsoft.com/office/powerpoint/2010/main" val="130583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49320-7CE5-444B-8BAD-DF9B0B636A4F}" type="datetimeFigureOut">
              <a:rPr lang="ru-RU" smtClean="0"/>
              <a:t>01.04.2024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096AB-703F-41EA-8EAC-AFF4DFEB4C0D}" type="slidenum">
              <a:rPr lang="ru-RU" smtClean="0"/>
              <a:t>‹#›</a:t>
            </a:fld>
            <a:endParaRPr lang="ru-RU"/>
          </a:p>
        </p:txBody>
      </p:sp>
    </p:spTree>
    <p:extLst>
      <p:ext uri="{BB962C8B-B14F-4D97-AF65-F5344CB8AC3E}">
        <p14:creationId xmlns:p14="http://schemas.microsoft.com/office/powerpoint/2010/main" val="341986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tmagro.ru/2016/02/23/kury-kashlyayut-i-xripyat-chto-dela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b="1" dirty="0">
                <a:solidFill>
                  <a:srgbClr val="002060"/>
                </a:solidFill>
                <a:latin typeface="Times New Roman" panose="02020603050405020304" pitchFamily="18" charset="0"/>
                <a:cs typeface="Times New Roman" panose="02020603050405020304" pitchFamily="18" charset="0"/>
              </a:rPr>
              <a:t>О с п а </a:t>
            </a:r>
            <a:r>
              <a:rPr lang="ru-RU" b="1" dirty="0" smtClean="0">
                <a:solidFill>
                  <a:srgbClr val="002060"/>
                </a:solidFill>
                <a:latin typeface="Times New Roman" panose="02020603050405020304" pitchFamily="18" charset="0"/>
                <a:cs typeface="Times New Roman" panose="02020603050405020304" pitchFamily="18" charset="0"/>
              </a:rPr>
              <a:t>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171560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Чувствительность</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ctr">
              <a:buNone/>
            </a:pPr>
            <a:r>
              <a:rPr lang="ru-RU" dirty="0">
                <a:solidFill>
                  <a:srgbClr val="002060"/>
                </a:solidFill>
              </a:rPr>
              <a:t>Вирусы оспы чувствительны к высоким температурам, эфиру и этиловому спирту. В отмерших клетках эпителия вирус живет: при температуре 60</a:t>
            </a:r>
            <a:r>
              <a:rPr lang="ru-RU" baseline="30000" dirty="0">
                <a:solidFill>
                  <a:srgbClr val="002060"/>
                </a:solidFill>
              </a:rPr>
              <a:t>0</a:t>
            </a:r>
            <a:r>
              <a:rPr lang="ru-RU" dirty="0">
                <a:solidFill>
                  <a:srgbClr val="002060"/>
                </a:solidFill>
              </a:rPr>
              <a:t>С – 3 часа, при 20</a:t>
            </a:r>
            <a:r>
              <a:rPr lang="ru-RU" baseline="30000" dirty="0">
                <a:solidFill>
                  <a:srgbClr val="002060"/>
                </a:solidFill>
              </a:rPr>
              <a:t>0</a:t>
            </a:r>
            <a:r>
              <a:rPr lang="ru-RU" dirty="0">
                <a:solidFill>
                  <a:srgbClr val="002060"/>
                </a:solidFill>
              </a:rPr>
              <a:t>С – около 1 месяца, при 0</a:t>
            </a:r>
            <a:r>
              <a:rPr lang="ru-RU" baseline="30000" dirty="0">
                <a:solidFill>
                  <a:srgbClr val="002060"/>
                </a:solidFill>
              </a:rPr>
              <a:t>0</a:t>
            </a:r>
            <a:r>
              <a:rPr lang="ru-RU" dirty="0">
                <a:solidFill>
                  <a:srgbClr val="002060"/>
                </a:solidFill>
              </a:rPr>
              <a:t>С – до полутора лет, при -35</a:t>
            </a:r>
            <a:r>
              <a:rPr lang="ru-RU" baseline="30000" dirty="0">
                <a:solidFill>
                  <a:srgbClr val="002060"/>
                </a:solidFill>
              </a:rPr>
              <a:t>0</a:t>
            </a:r>
            <a:r>
              <a:rPr lang="ru-RU" dirty="0">
                <a:solidFill>
                  <a:srgbClr val="002060"/>
                </a:solidFill>
              </a:rPr>
              <a:t>С – до двух лет. Штаммы вируса существенно различаются между собой по уровню патогенности и степени вирулентности.</a:t>
            </a:r>
          </a:p>
        </p:txBody>
      </p:sp>
    </p:spTree>
    <p:extLst>
      <p:ext uri="{BB962C8B-B14F-4D97-AF65-F5344CB8AC3E}">
        <p14:creationId xmlns:p14="http://schemas.microsoft.com/office/powerpoint/2010/main" val="1607162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solidFill>
                  <a:srgbClr val="002060"/>
                </a:solidFill>
                <a:latin typeface="Times New Roman" panose="02020603050405020304" pitchFamily="18" charset="0"/>
                <a:cs typeface="Times New Roman" panose="02020603050405020304" pitchFamily="18" charset="0"/>
              </a:rPr>
              <a:t>Паталогоанатомические</a:t>
            </a: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изменения</a:t>
            </a:r>
            <a:br>
              <a:rPr lang="ru-RU" b="1" dirty="0">
                <a:solidFill>
                  <a:srgbClr val="002060"/>
                </a:solidFill>
                <a:latin typeface="Times New Roman" panose="02020603050405020304" pitchFamily="18" charset="0"/>
                <a:cs typeface="Times New Roman" panose="02020603050405020304" pitchFamily="18" charset="0"/>
              </a:rPr>
            </a:b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183341"/>
            <a:ext cx="10515600" cy="5432612"/>
          </a:xfrm>
        </p:spPr>
        <p:txBody>
          <a:bodyPr>
            <a:normAutofit fontScale="85000" lnSpcReduction="20000"/>
          </a:bodyPr>
          <a:lstStyle/>
          <a:p>
            <a:pPr marL="0" indent="538163" algn="just">
              <a:lnSpc>
                <a:spcPct val="12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При оспенной форме </a:t>
            </a:r>
            <a:r>
              <a:rPr lang="ru-RU" dirty="0" smtClean="0">
                <a:solidFill>
                  <a:srgbClr val="002060"/>
                </a:solidFill>
                <a:latin typeface="Times New Roman" panose="02020603050405020304" pitchFamily="18" charset="0"/>
                <a:cs typeface="Times New Roman" panose="02020603050405020304" pitchFamily="18" charset="0"/>
              </a:rPr>
              <a:t>у птицы на коже отмечают твердые узелки, размером от зерна чечевицы до горошины, с поднятой центральной частью. Мелкие узелки имеют блестящую, гладкую, светло-коричневую поверхность. Более крупные узелки шершавые, покрыты растрескавшимися бурыми струпьями, похожими на бородавки.</a:t>
            </a:r>
          </a:p>
          <a:p>
            <a:pPr marL="0" indent="538163" algn="just">
              <a:lnSpc>
                <a:spcPct val="12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При </a:t>
            </a:r>
            <a:r>
              <a:rPr lang="ru-RU" b="1" dirty="0" err="1" smtClean="0">
                <a:solidFill>
                  <a:srgbClr val="002060"/>
                </a:solidFill>
                <a:latin typeface="Times New Roman" panose="02020603050405020304" pitchFamily="18" charset="0"/>
                <a:cs typeface="Times New Roman" panose="02020603050405020304" pitchFamily="18" charset="0"/>
              </a:rPr>
              <a:t>дифтероидной</a:t>
            </a:r>
            <a:r>
              <a:rPr lang="ru-RU" b="1" dirty="0" smtClean="0">
                <a:solidFill>
                  <a:srgbClr val="002060"/>
                </a:solidFill>
                <a:latin typeface="Times New Roman" panose="02020603050405020304" pitchFamily="18" charset="0"/>
                <a:cs typeface="Times New Roman" panose="02020603050405020304" pitchFamily="18" charset="0"/>
              </a:rPr>
              <a:t> форме </a:t>
            </a:r>
            <a:r>
              <a:rPr lang="ru-RU" dirty="0" smtClean="0">
                <a:solidFill>
                  <a:srgbClr val="002060"/>
                </a:solidFill>
                <a:latin typeface="Times New Roman" panose="02020603050405020304" pitchFamily="18" charset="0"/>
                <a:cs typeface="Times New Roman" panose="02020603050405020304" pitchFamily="18" charset="0"/>
              </a:rPr>
              <a:t>оспы птиц в ротовой полости, вдоль небной щели, гортани и трахеи образуются дифтерийные пленки. Вначале они тонкие, светло-серые, затем утолщаются, становятся будто творожистыми, желто-бурыми. Эти наслоения закрывают просвет гортани, носовую полость, трахею, иногда даже бронхи.</a:t>
            </a:r>
          </a:p>
          <a:p>
            <a:pPr marL="0" indent="538163" algn="just">
              <a:lnSpc>
                <a:spcPct val="120000"/>
              </a:lnSpc>
              <a:spcBef>
                <a:spcPts val="0"/>
              </a:spcBef>
              <a:buNone/>
            </a:pPr>
            <a:r>
              <a:rPr lang="ru-RU" u="sng" dirty="0">
                <a:solidFill>
                  <a:srgbClr val="002060"/>
                </a:solidFill>
                <a:latin typeface="Times New Roman" panose="02020603050405020304" pitchFamily="18" charset="0"/>
                <a:cs typeface="Times New Roman" panose="02020603050405020304" pitchFamily="18" charset="0"/>
              </a:rPr>
              <a:t>При поражении глаз вирусом оспы кур, индюков</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инфраобритальный</a:t>
            </a:r>
            <a:r>
              <a:rPr lang="ru-RU" dirty="0">
                <a:solidFill>
                  <a:srgbClr val="002060"/>
                </a:solidFill>
                <a:latin typeface="Times New Roman" panose="02020603050405020304" pitchFamily="18" charset="0"/>
                <a:cs typeface="Times New Roman" panose="02020603050405020304" pitchFamily="18" charset="0"/>
              </a:rPr>
              <a:t> синус заполнен </a:t>
            </a:r>
            <a:r>
              <a:rPr lang="ru-RU" dirty="0" err="1">
                <a:solidFill>
                  <a:srgbClr val="002060"/>
                </a:solidFill>
                <a:latin typeface="Times New Roman" panose="02020603050405020304" pitchFamily="18" charset="0"/>
                <a:cs typeface="Times New Roman" panose="02020603050405020304" pitchFamily="18" charset="0"/>
              </a:rPr>
              <a:t>слизисто</a:t>
            </a:r>
            <a:r>
              <a:rPr lang="ru-RU" dirty="0">
                <a:solidFill>
                  <a:srgbClr val="002060"/>
                </a:solidFill>
                <a:latin typeface="Times New Roman" panose="02020603050405020304" pitchFamily="18" charset="0"/>
                <a:cs typeface="Times New Roman" panose="02020603050405020304" pitchFamily="18" charset="0"/>
              </a:rPr>
              <a:t>-гнойным экссудатом. Оспенные язвы иногда обнаруживают на слизистой оболочке пищевода, кишечника, под кутикулой желудка в виде </a:t>
            </a:r>
            <a:r>
              <a:rPr lang="ru-RU" dirty="0" err="1">
                <a:solidFill>
                  <a:srgbClr val="002060"/>
                </a:solidFill>
                <a:latin typeface="Times New Roman" panose="02020603050405020304" pitchFamily="18" charset="0"/>
                <a:cs typeface="Times New Roman" panose="02020603050405020304" pitchFamily="18" charset="0"/>
              </a:rPr>
              <a:t>некротизированного</a:t>
            </a:r>
            <a:r>
              <a:rPr lang="ru-RU" dirty="0">
                <a:solidFill>
                  <a:srgbClr val="002060"/>
                </a:solidFill>
                <a:latin typeface="Times New Roman" panose="02020603050405020304" pitchFamily="18" charset="0"/>
                <a:cs typeface="Times New Roman" panose="02020603050405020304" pitchFamily="18" charset="0"/>
              </a:rPr>
              <a:t> эпителия.</a:t>
            </a:r>
          </a:p>
        </p:txBody>
      </p:sp>
    </p:spTree>
    <p:extLst>
      <p:ext uri="{BB962C8B-B14F-4D97-AF65-F5344CB8AC3E}">
        <p14:creationId xmlns:p14="http://schemas.microsoft.com/office/powerpoint/2010/main" val="355779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Диагноз</a:t>
            </a:r>
          </a:p>
        </p:txBody>
      </p:sp>
      <p:sp>
        <p:nvSpPr>
          <p:cNvPr id="3" name="Объект 2"/>
          <p:cNvSpPr>
            <a:spLocks noGrp="1"/>
          </p:cNvSpPr>
          <p:nvPr>
            <p:ph idx="1"/>
          </p:nvPr>
        </p:nvSpPr>
        <p:spPr/>
        <p:txBody>
          <a:bodyPr/>
          <a:lstStyle/>
          <a:p>
            <a:pPr marL="0" indent="0" algn="just">
              <a:buNone/>
            </a:pPr>
            <a:r>
              <a:rPr lang="ru-RU" dirty="0" smtClean="0">
                <a:solidFill>
                  <a:srgbClr val="002060"/>
                </a:solidFill>
                <a:latin typeface="Times New Roman" panose="02020603050405020304" pitchFamily="18" charset="0"/>
                <a:cs typeface="Times New Roman" panose="02020603050405020304" pitchFamily="18" charset="0"/>
              </a:rPr>
              <a:t>основан </a:t>
            </a:r>
            <a:r>
              <a:rPr lang="ru-RU" dirty="0">
                <a:solidFill>
                  <a:srgbClr val="002060"/>
                </a:solidFill>
                <a:latin typeface="Times New Roman" panose="02020603050405020304" pitchFamily="18" charset="0"/>
                <a:cs typeface="Times New Roman" panose="02020603050405020304" pitchFamily="18" charset="0"/>
              </a:rPr>
              <a:t>на анализе эпизоотологических, клинических данных, патологоанатомических изменений и результатов лабораторных исследований, включающих </a:t>
            </a:r>
            <a:r>
              <a:rPr lang="ru-RU" dirty="0" err="1">
                <a:solidFill>
                  <a:srgbClr val="002060"/>
                </a:solidFill>
                <a:latin typeface="Times New Roman" panose="02020603050405020304" pitchFamily="18" charset="0"/>
                <a:cs typeface="Times New Roman" panose="02020603050405020304" pitchFamily="18" charset="0"/>
              </a:rPr>
              <a:t>гистоисследования</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вирусоскопию</a:t>
            </a:r>
            <a:r>
              <a:rPr lang="ru-RU" dirty="0">
                <a:solidFill>
                  <a:srgbClr val="002060"/>
                </a:solidFill>
                <a:latin typeface="Times New Roman" panose="02020603050405020304" pitchFamily="18" charset="0"/>
                <a:cs typeface="Times New Roman" panose="02020603050405020304" pitchFamily="18" charset="0"/>
              </a:rPr>
              <a:t>, РДП, </a:t>
            </a:r>
            <a:r>
              <a:rPr lang="ru-RU" dirty="0" err="1">
                <a:solidFill>
                  <a:srgbClr val="002060"/>
                </a:solidFill>
                <a:latin typeface="Times New Roman" panose="02020603050405020304" pitchFamily="18" charset="0"/>
                <a:cs typeface="Times New Roman" panose="02020603050405020304" pitchFamily="18" charset="0"/>
              </a:rPr>
              <a:t>биопробу</a:t>
            </a:r>
            <a:r>
              <a:rPr lang="ru-RU" dirty="0">
                <a:solidFill>
                  <a:srgbClr val="002060"/>
                </a:solidFill>
                <a:latin typeface="Times New Roman" panose="02020603050405020304" pitchFamily="18" charset="0"/>
                <a:cs typeface="Times New Roman" panose="02020603050405020304" pitchFamily="18" charset="0"/>
              </a:rPr>
              <a:t> с выделением идентификацией вируса на ЭК, культурах ФЭК, цыплятах и голубях, электронно-микроскопические исследования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966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0271" y="1"/>
            <a:ext cx="10515600" cy="887506"/>
          </a:xfrm>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Методы диагностики</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20270" y="887507"/>
            <a:ext cx="10932459" cy="5486399"/>
          </a:xfrm>
        </p:spPr>
        <p:txBody>
          <a:bodyPr>
            <a:noAutofit/>
          </a:bodyPr>
          <a:lstStyle/>
          <a:p>
            <a:pPr marL="0" indent="538163" algn="just">
              <a:lnSpc>
                <a:spcPct val="120000"/>
              </a:lnSpc>
              <a:spcBef>
                <a:spcPts val="0"/>
              </a:spcBef>
              <a:buNone/>
            </a:pPr>
            <a:r>
              <a:rPr lang="ru-RU" sz="2200" dirty="0" smtClean="0">
                <a:solidFill>
                  <a:srgbClr val="002060"/>
                </a:solidFill>
                <a:latin typeface="Times New Roman" panose="02020603050405020304" pitchFamily="18" charset="0"/>
                <a:cs typeface="Times New Roman" panose="02020603050405020304" pitchFamily="18" charset="0"/>
              </a:rPr>
              <a:t>Лабораторная </a:t>
            </a:r>
            <a:r>
              <a:rPr lang="ru-RU" sz="2200" dirty="0">
                <a:solidFill>
                  <a:srgbClr val="002060"/>
                </a:solidFill>
                <a:latin typeface="Times New Roman" panose="02020603050405020304" pitchFamily="18" charset="0"/>
                <a:cs typeface="Times New Roman" panose="02020603050405020304" pitchFamily="18" charset="0"/>
              </a:rPr>
              <a:t>диагностика включает в себя обнаружение в патологическом материале вирусных оспенных частиц, выделение вируса на куриных эмбрионах, </a:t>
            </a:r>
            <a:r>
              <a:rPr lang="ru-RU" sz="2200" dirty="0" err="1">
                <a:solidFill>
                  <a:srgbClr val="002060"/>
                </a:solidFill>
                <a:latin typeface="Times New Roman" panose="02020603050405020304" pitchFamily="18" charset="0"/>
                <a:cs typeface="Times New Roman" panose="02020603050405020304" pitchFamily="18" charset="0"/>
              </a:rPr>
              <a:t>биопробу</a:t>
            </a:r>
            <a:r>
              <a:rPr lang="ru-RU" sz="2200" dirty="0">
                <a:solidFill>
                  <a:srgbClr val="002060"/>
                </a:solidFill>
                <a:latin typeface="Times New Roman" panose="02020603050405020304" pitchFamily="18" charset="0"/>
                <a:cs typeface="Times New Roman" panose="02020603050405020304" pitchFamily="18" charset="0"/>
              </a:rPr>
              <a:t>.</a:t>
            </a:r>
          </a:p>
          <a:p>
            <a:pPr marL="0" indent="538163" algn="just">
              <a:lnSpc>
                <a:spcPct val="120000"/>
              </a:lnSpc>
              <a:spcBef>
                <a:spcPts val="0"/>
              </a:spcBef>
              <a:buNone/>
            </a:pPr>
            <a:r>
              <a:rPr lang="ru-RU" sz="2200" dirty="0">
                <a:solidFill>
                  <a:srgbClr val="002060"/>
                </a:solidFill>
                <a:latin typeface="Times New Roman" panose="02020603050405020304" pitchFamily="18" charset="0"/>
                <a:cs typeface="Times New Roman" panose="02020603050405020304" pitchFamily="18" charset="0"/>
              </a:rPr>
              <a:t>В ветеринарную лабораторию направляют </a:t>
            </a:r>
            <a:r>
              <a:rPr lang="ru-RU" sz="2200" dirty="0" smtClean="0">
                <a:solidFill>
                  <a:srgbClr val="002060"/>
                </a:solidFill>
                <a:latin typeface="Times New Roman" panose="02020603050405020304" pitchFamily="18" charset="0"/>
                <a:cs typeface="Times New Roman" panose="02020603050405020304" pitchFamily="18" charset="0"/>
              </a:rPr>
              <a:t>5-6 </a:t>
            </a:r>
            <a:r>
              <a:rPr lang="ru-RU" sz="2200" dirty="0">
                <a:solidFill>
                  <a:srgbClr val="002060"/>
                </a:solidFill>
                <a:latin typeface="Times New Roman" panose="02020603050405020304" pitchFamily="18" charset="0"/>
                <a:cs typeface="Times New Roman" panose="02020603050405020304" pitchFamily="18" charset="0"/>
              </a:rPr>
              <a:t>клинически больных птиц или трупы павших животных. Из свежих оспин или с мест поражений слизистых оболочек готовят на предметных стеклах мазки-отпечатки, окрашивают по методу Морозова или </a:t>
            </a:r>
            <a:r>
              <a:rPr lang="ru-RU" sz="2200" dirty="0" err="1">
                <a:solidFill>
                  <a:srgbClr val="002060"/>
                </a:solidFill>
                <a:latin typeface="Times New Roman" panose="02020603050405020304" pitchFamily="18" charset="0"/>
                <a:cs typeface="Times New Roman" panose="02020603050405020304" pitchFamily="18" charset="0"/>
              </a:rPr>
              <a:t>Пашена</a:t>
            </a:r>
            <a:r>
              <a:rPr lang="ru-RU" sz="2200" dirty="0">
                <a:solidFill>
                  <a:srgbClr val="002060"/>
                </a:solidFill>
                <a:latin typeface="Times New Roman" panose="02020603050405020304" pitchFamily="18" charset="0"/>
                <a:cs typeface="Times New Roman" panose="02020603050405020304" pitchFamily="18" charset="0"/>
              </a:rPr>
              <a:t> для микроскопического исследования. Одновременно отбирают патологический материал для выделения вируса путем заражения куриных эмбрионов </a:t>
            </a:r>
            <a:r>
              <a:rPr lang="ru-RU" sz="2200" dirty="0" smtClean="0">
                <a:solidFill>
                  <a:srgbClr val="002060"/>
                </a:solidFill>
                <a:latin typeface="Times New Roman" panose="02020603050405020304" pitchFamily="18" charset="0"/>
                <a:cs typeface="Times New Roman" panose="02020603050405020304" pitchFamily="18" charset="0"/>
              </a:rPr>
              <a:t>10-12-суточной </a:t>
            </a:r>
            <a:r>
              <a:rPr lang="ru-RU" sz="2200" dirty="0">
                <a:solidFill>
                  <a:srgbClr val="002060"/>
                </a:solidFill>
                <a:latin typeface="Times New Roman" panose="02020603050405020304" pitchFamily="18" charset="0"/>
                <a:cs typeface="Times New Roman" panose="02020603050405020304" pitchFamily="18" charset="0"/>
              </a:rPr>
              <a:t>инкубации и методом </a:t>
            </a:r>
            <a:r>
              <a:rPr lang="ru-RU" sz="2200" dirty="0" err="1">
                <a:solidFill>
                  <a:srgbClr val="002060"/>
                </a:solidFill>
                <a:latin typeface="Times New Roman" panose="02020603050405020304" pitchFamily="18" charset="0"/>
                <a:cs typeface="Times New Roman" panose="02020603050405020304" pitchFamily="18" charset="0"/>
              </a:rPr>
              <a:t>биопробы</a:t>
            </a:r>
            <a:r>
              <a:rPr lang="ru-RU" sz="2200" dirty="0">
                <a:solidFill>
                  <a:srgbClr val="002060"/>
                </a:solidFill>
                <a:latin typeface="Times New Roman" panose="02020603050405020304" pitchFamily="18" charset="0"/>
                <a:cs typeface="Times New Roman" panose="02020603050405020304" pitchFamily="18" charset="0"/>
              </a:rPr>
              <a:t> (заражают здоровых цыплят </a:t>
            </a:r>
            <a:r>
              <a:rPr lang="ru-RU" sz="2200" dirty="0" smtClean="0">
                <a:solidFill>
                  <a:srgbClr val="002060"/>
                </a:solidFill>
                <a:latin typeface="Times New Roman" panose="02020603050405020304" pitchFamily="18" charset="0"/>
                <a:cs typeface="Times New Roman" panose="02020603050405020304" pitchFamily="18" charset="0"/>
              </a:rPr>
              <a:t>3-4-месячного </a:t>
            </a:r>
            <a:r>
              <a:rPr lang="ru-RU" sz="2200" dirty="0">
                <a:solidFill>
                  <a:srgbClr val="002060"/>
                </a:solidFill>
                <a:latin typeface="Times New Roman" panose="02020603050405020304" pitchFamily="18" charset="0"/>
                <a:cs typeface="Times New Roman" panose="02020603050405020304" pitchFamily="18" charset="0"/>
              </a:rPr>
              <a:t>возраста).</a:t>
            </a:r>
          </a:p>
          <a:p>
            <a:pPr marL="0" indent="538163" algn="just">
              <a:lnSpc>
                <a:spcPct val="120000"/>
              </a:lnSpc>
              <a:spcBef>
                <a:spcPts val="0"/>
              </a:spcBef>
              <a:buNone/>
            </a:pPr>
            <a:r>
              <a:rPr lang="ru-RU" sz="2200" dirty="0">
                <a:solidFill>
                  <a:srgbClr val="002060"/>
                </a:solidFill>
                <a:latin typeface="Times New Roman" panose="02020603050405020304" pitchFamily="18" charset="0"/>
                <a:cs typeface="Times New Roman" panose="02020603050405020304" pitchFamily="18" charset="0"/>
              </a:rPr>
              <a:t>При дифференциальной диагностике исключают </a:t>
            </a:r>
            <a:r>
              <a:rPr lang="ru-RU" sz="2200" dirty="0" smtClean="0">
                <a:solidFill>
                  <a:srgbClr val="002060"/>
                </a:solidFill>
                <a:latin typeface="Times New Roman" panose="02020603050405020304" pitchFamily="18" charset="0"/>
                <a:cs typeface="Times New Roman" panose="02020603050405020304" pitchFamily="18" charset="0"/>
              </a:rPr>
              <a:t>инфекционный ларинготрахеит</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пастереллез</a:t>
            </a:r>
            <a:r>
              <a:rPr lang="ru-RU" sz="2200" dirty="0">
                <a:solidFill>
                  <a:srgbClr val="002060"/>
                </a:solidFill>
                <a:latin typeface="Times New Roman" panose="02020603050405020304" pitchFamily="18" charset="0"/>
                <a:cs typeface="Times New Roman" panose="02020603050405020304" pitchFamily="18" charset="0"/>
              </a:rPr>
              <a:t>, паршу, респираторный микоплазмоз, </a:t>
            </a:r>
            <a:r>
              <a:rPr lang="ru-RU" sz="2200" dirty="0" err="1">
                <a:solidFill>
                  <a:srgbClr val="002060"/>
                </a:solidFill>
                <a:latin typeface="Times New Roman" panose="02020603050405020304" pitchFamily="18" charset="0"/>
                <a:cs typeface="Times New Roman" panose="02020603050405020304" pitchFamily="18" charset="0"/>
              </a:rPr>
              <a:t>кандидомикоз</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гемофилез</a:t>
            </a:r>
            <a:r>
              <a:rPr lang="ru-RU" sz="2200" dirty="0">
                <a:solidFill>
                  <a:srgbClr val="002060"/>
                </a:solidFill>
                <a:latin typeface="Times New Roman" panose="02020603050405020304" pitchFamily="18" charset="0"/>
                <a:cs typeface="Times New Roman" panose="02020603050405020304" pitchFamily="18" charset="0"/>
              </a:rPr>
              <a:t> (заразный насморк), авитаминоз А.</a:t>
            </a:r>
          </a:p>
          <a:p>
            <a:pPr marL="0" indent="538163" algn="just">
              <a:buNone/>
            </a:pPr>
            <a:endParaRPr lang="ru-RU" sz="2400" dirty="0">
              <a:solidFill>
                <a:srgbClr val="002060"/>
              </a:solidFill>
            </a:endParaRPr>
          </a:p>
        </p:txBody>
      </p:sp>
    </p:spTree>
    <p:extLst>
      <p:ext uri="{BB962C8B-B14F-4D97-AF65-F5344CB8AC3E}">
        <p14:creationId xmlns:p14="http://schemas.microsoft.com/office/powerpoint/2010/main" val="17896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Дифференциальный диагноз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825625"/>
            <a:ext cx="10515600" cy="4790328"/>
          </a:xfrm>
        </p:spPr>
        <p:txBody>
          <a:bodyPr>
            <a:normAutofit fontScale="85000" lnSpcReduction="20000"/>
          </a:bodyPr>
          <a:lstStyle/>
          <a:p>
            <a:pPr marL="0" indent="538163"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Оспу </a:t>
            </a:r>
            <a:r>
              <a:rPr lang="ru-RU" dirty="0">
                <a:solidFill>
                  <a:srgbClr val="002060"/>
                </a:solidFill>
                <a:latin typeface="Times New Roman" panose="02020603050405020304" pitchFamily="18" charset="0"/>
                <a:cs typeface="Times New Roman" panose="02020603050405020304" pitchFamily="18" charset="0"/>
              </a:rPr>
              <a:t>кур дифференцируют от гиповитаминоза А, инфекционного ларинготрахеита кур, инфекционного бронхита цыплят, насморка кур, паршу, аспергиллеза, кандидамикоза, респираторного микоплазмоза, </a:t>
            </a:r>
            <a:r>
              <a:rPr lang="ru-RU" dirty="0" err="1">
                <a:solidFill>
                  <a:srgbClr val="002060"/>
                </a:solidFill>
                <a:latin typeface="Times New Roman" panose="02020603050405020304" pitchFamily="18" charset="0"/>
                <a:cs typeface="Times New Roman" panose="02020603050405020304" pitchFamily="18" charset="0"/>
              </a:rPr>
              <a:t>пастереллеза</a:t>
            </a:r>
            <a:r>
              <a:rPr lang="ru-RU" dirty="0">
                <a:solidFill>
                  <a:srgbClr val="002060"/>
                </a:solidFill>
                <a:latin typeface="Times New Roman" panose="02020603050405020304" pitchFamily="18" charset="0"/>
                <a:cs typeface="Times New Roman" panose="02020603050405020304" pitchFamily="18" charset="0"/>
              </a:rPr>
              <a:t>. При этом необходимо учитывать, что некоторые из них могут протекать одновременно, в том числе и с оспой. Прогноз благоприятный только при не осложненной кожной форме оспы (что бывает редко), если оспенные поражения локализуются только на голове. При </a:t>
            </a:r>
            <a:r>
              <a:rPr lang="ru-RU" dirty="0" err="1">
                <a:solidFill>
                  <a:srgbClr val="002060"/>
                </a:solidFill>
                <a:latin typeface="Times New Roman" panose="02020603050405020304" pitchFamily="18" charset="0"/>
                <a:cs typeface="Times New Roman" panose="02020603050405020304" pitchFamily="18" charset="0"/>
              </a:rPr>
              <a:t>дифтероидной</a:t>
            </a:r>
            <a:r>
              <a:rPr lang="ru-RU" dirty="0">
                <a:solidFill>
                  <a:srgbClr val="002060"/>
                </a:solidFill>
                <a:latin typeface="Times New Roman" panose="02020603050405020304" pitchFamily="18" charset="0"/>
                <a:cs typeface="Times New Roman" panose="02020603050405020304" pitchFamily="18" charset="0"/>
              </a:rPr>
              <a:t> форме прогноз неблагоприятный. Процент гибели птицы во многом зависит от их возраста, состояния, условий содержания и кормления. В отдельных птичниках погибает от 10 до 70% птиц. Особенно большой падеж наблюдается среди молодняка при оспе, осложненной вторичной микрофлорой. Содержание переболевшей оспой птицы, особенно кур-несушек, нерентабельно</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endParaRPr>
          </a:p>
        </p:txBody>
      </p:sp>
    </p:spTree>
    <p:extLst>
      <p:ext uri="{BB962C8B-B14F-4D97-AF65-F5344CB8AC3E}">
        <p14:creationId xmlns:p14="http://schemas.microsoft.com/office/powerpoint/2010/main" val="2662734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4775" y="912252"/>
            <a:ext cx="11187953" cy="374463"/>
          </a:xfrm>
        </p:spPr>
        <p:txBody>
          <a:bodyPr>
            <a:normAutofit fontScale="90000"/>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Профилактика </a:t>
            </a:r>
            <a:r>
              <a:rPr lang="ru-RU" b="1" dirty="0">
                <a:solidFill>
                  <a:srgbClr val="002060"/>
                </a:solidFill>
                <a:latin typeface="Times New Roman" panose="02020603050405020304" pitchFamily="18" charset="0"/>
                <a:cs typeface="Times New Roman" panose="02020603050405020304" pitchFamily="18" charset="0"/>
              </a:rPr>
              <a:t>и лечение</a:t>
            </a:r>
            <a:br>
              <a:rPr lang="ru-RU" b="1" dirty="0">
                <a:solidFill>
                  <a:srgbClr val="002060"/>
                </a:solidFill>
                <a:latin typeface="Times New Roman" panose="02020603050405020304" pitchFamily="18" charset="0"/>
                <a:cs typeface="Times New Roman" panose="02020603050405020304" pitchFamily="18" charset="0"/>
              </a:rPr>
            </a:b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64775" y="1761564"/>
            <a:ext cx="11187953" cy="4760260"/>
          </a:xfrm>
        </p:spPr>
        <p:txBody>
          <a:bodyPr>
            <a:normAutofit/>
          </a:bodyPr>
          <a:lstStyle/>
          <a:p>
            <a:pPr marL="0" indent="631825" algn="just">
              <a:buNone/>
            </a:pPr>
            <a:r>
              <a:rPr lang="ru-RU" b="1" dirty="0">
                <a:solidFill>
                  <a:srgbClr val="002060"/>
                </a:solidFill>
              </a:rPr>
              <a:t>Переболевшая оспой птица приобретает иммунитет на три года</a:t>
            </a:r>
            <a:r>
              <a:rPr lang="ru-RU" dirty="0">
                <a:solidFill>
                  <a:srgbClr val="002060"/>
                </a:solidFill>
              </a:rPr>
              <a:t>. </a:t>
            </a:r>
            <a:r>
              <a:rPr lang="ru-RU" dirty="0">
                <a:solidFill>
                  <a:srgbClr val="002060"/>
                </a:solidFill>
                <a:latin typeface="Times New Roman" panose="02020603050405020304" pitchFamily="18" charset="0"/>
                <a:cs typeface="Times New Roman" panose="02020603050405020304" pitchFamily="18" charset="0"/>
              </a:rPr>
              <a:t>В </a:t>
            </a:r>
            <a:r>
              <a:rPr lang="ru-RU" dirty="0" err="1">
                <a:solidFill>
                  <a:srgbClr val="002060"/>
                </a:solidFill>
                <a:latin typeface="Times New Roman" panose="02020603050405020304" pitchFamily="18" charset="0"/>
                <a:cs typeface="Times New Roman" panose="02020603050405020304" pitchFamily="18" charset="0"/>
              </a:rPr>
              <a:t>лиофилизированном</a:t>
            </a:r>
            <a:r>
              <a:rPr lang="ru-RU" dirty="0">
                <a:solidFill>
                  <a:srgbClr val="002060"/>
                </a:solidFill>
                <a:latin typeface="Times New Roman" panose="02020603050405020304" pitchFamily="18" charset="0"/>
                <a:cs typeface="Times New Roman" panose="02020603050405020304" pitchFamily="18" charset="0"/>
              </a:rPr>
              <a:t> виде сохраняется до 8 лет, в патологическом материале (оспенные корочки) при температуре минус 15 °С сохраняет </a:t>
            </a:r>
            <a:r>
              <a:rPr lang="ru-RU" dirty="0" err="1">
                <a:solidFill>
                  <a:srgbClr val="002060"/>
                </a:solidFill>
                <a:latin typeface="Times New Roman" panose="02020603050405020304" pitchFamily="18" charset="0"/>
                <a:cs typeface="Times New Roman" panose="02020603050405020304" pitchFamily="18" charset="0"/>
              </a:rPr>
              <a:t>инфекционность</a:t>
            </a:r>
            <a:r>
              <a:rPr lang="ru-RU" dirty="0">
                <a:solidFill>
                  <a:srgbClr val="002060"/>
                </a:solidFill>
                <a:latin typeface="Times New Roman" panose="02020603050405020304" pitchFamily="18" charset="0"/>
                <a:cs typeface="Times New Roman" panose="02020603050405020304" pitchFamily="18" charset="0"/>
              </a:rPr>
              <a:t> более 2 лет. Чувствителен к </a:t>
            </a:r>
            <a:r>
              <a:rPr lang="ru-RU" dirty="0" err="1">
                <a:solidFill>
                  <a:srgbClr val="002060"/>
                </a:solidFill>
                <a:latin typeface="Times New Roman" panose="02020603050405020304" pitchFamily="18" charset="0"/>
                <a:cs typeface="Times New Roman" panose="02020603050405020304" pitchFamily="18" charset="0"/>
              </a:rPr>
              <a:t>жирорастворителям</a:t>
            </a:r>
            <a:r>
              <a:rPr lang="ru-RU" dirty="0">
                <a:solidFill>
                  <a:srgbClr val="002060"/>
                </a:solidFill>
                <a:latin typeface="Times New Roman" panose="02020603050405020304" pitchFamily="18" charset="0"/>
                <a:cs typeface="Times New Roman" panose="02020603050405020304" pitchFamily="18" charset="0"/>
              </a:rPr>
              <a:t> и быстро инактивируется в </a:t>
            </a:r>
            <a:r>
              <a:rPr lang="ru-RU" dirty="0" smtClean="0">
                <a:solidFill>
                  <a:srgbClr val="002060"/>
                </a:solidFill>
                <a:latin typeface="Times New Roman" panose="02020603050405020304" pitchFamily="18" charset="0"/>
                <a:cs typeface="Times New Roman" panose="02020603050405020304" pitchFamily="18" charset="0"/>
              </a:rPr>
              <a:t>гниющем материале.</a:t>
            </a:r>
            <a:r>
              <a:rPr lang="ru-RU" dirty="0" smtClean="0">
                <a:latin typeface="Times New Roman" panose="02020603050405020304" pitchFamily="18" charset="0"/>
                <a:cs typeface="Times New Roman" panose="02020603050405020304" pitchFamily="18" charset="0"/>
              </a:rPr>
              <a:t> </a:t>
            </a:r>
            <a:r>
              <a:rPr lang="ru-RU" dirty="0" smtClean="0">
                <a:solidFill>
                  <a:srgbClr val="002060"/>
                </a:solidFill>
                <a:latin typeface="Times New Roman" panose="02020603050405020304" pitchFamily="18" charset="0"/>
                <a:cs typeface="Times New Roman" panose="02020603050405020304" pitchFamily="18" charset="0"/>
              </a:rPr>
              <a:t>Существуют </a:t>
            </a:r>
            <a:r>
              <a:rPr lang="ru-RU" dirty="0">
                <a:solidFill>
                  <a:srgbClr val="002060"/>
                </a:solidFill>
                <a:latin typeface="Times New Roman" panose="02020603050405020304" pitchFamily="18" charset="0"/>
                <a:cs typeface="Times New Roman" panose="02020603050405020304" pitchFamily="18" charset="0"/>
              </a:rPr>
              <a:t>специальные вирус-вакцины, которыми прививают цыплят с семинедельного возраста. Иммунитет формируется на третью неделю и длится до трех месяцев. При вакцинации в 3-4-месячном возрасте иммунитета хватает на более чем полгода</a:t>
            </a:r>
            <a:r>
              <a:rPr lang="ru-RU" dirty="0" smtClean="0">
                <a:solidFill>
                  <a:srgbClr val="002060"/>
                </a:solidFill>
                <a:latin typeface="Times New Roman" panose="02020603050405020304" pitchFamily="18" charset="0"/>
                <a:cs typeface="Times New Roman" panose="02020603050405020304" pitchFamily="18" charset="0"/>
              </a:rPr>
              <a:t>.</a:t>
            </a:r>
          </a:p>
          <a:p>
            <a:pPr marL="0" indent="631825" algn="just">
              <a:buNone/>
            </a:pPr>
            <a:endParaRPr lang="ru-RU" dirty="0">
              <a:solidFill>
                <a:srgbClr val="002060"/>
              </a:solidFill>
            </a:endParaRPr>
          </a:p>
        </p:txBody>
      </p:sp>
    </p:spTree>
    <p:extLst>
      <p:ext uri="{BB962C8B-B14F-4D97-AF65-F5344CB8AC3E}">
        <p14:creationId xmlns:p14="http://schemas.microsoft.com/office/powerpoint/2010/main" val="1115963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2060"/>
                </a:solidFill>
                <a:latin typeface="Times New Roman" panose="02020603050405020304" pitchFamily="18" charset="0"/>
                <a:cs typeface="Times New Roman" panose="02020603050405020304" pitchFamily="18" charset="0"/>
              </a:rPr>
              <a:t>Вакцины:</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a:buFont typeface="Wingdings" panose="05000000000000000000" pitchFamily="2" charset="2"/>
              <a:buChar char="§"/>
            </a:pPr>
            <a:r>
              <a:rPr lang="ru-RU" dirty="0">
                <a:solidFill>
                  <a:srgbClr val="002060"/>
                </a:solidFill>
                <a:latin typeface="Times New Roman" panose="02020603050405020304" pitchFamily="18" charset="0"/>
                <a:cs typeface="Times New Roman" panose="02020603050405020304" pitchFamily="18" charset="0"/>
              </a:rPr>
              <a:t>«ВГНКИ» (Россия)</a:t>
            </a:r>
          </a:p>
          <a:p>
            <a:pPr>
              <a:buFont typeface="Wingdings" panose="05000000000000000000" pitchFamily="2" charset="2"/>
              <a:buChar char="§"/>
            </a:pPr>
            <a:r>
              <a:rPr lang="en-US" dirty="0" smtClean="0">
                <a:solidFill>
                  <a:srgbClr val="002060"/>
                </a:solidFill>
                <a:latin typeface="Times New Roman" panose="02020603050405020304" pitchFamily="18" charset="0"/>
                <a:cs typeface="Times New Roman" panose="02020603050405020304" pitchFamily="18" charset="0"/>
              </a:rPr>
              <a:t>CT </a:t>
            </a:r>
            <a:r>
              <a:rPr lang="en-US" dirty="0" err="1">
                <a:solidFill>
                  <a:srgbClr val="002060"/>
                </a:solidFill>
                <a:latin typeface="Times New Roman" panose="02020603050405020304" pitchFamily="18" charset="0"/>
                <a:cs typeface="Times New Roman" panose="02020603050405020304" pitchFamily="18" charset="0"/>
              </a:rPr>
              <a:t>Diftosec</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Франция)</a:t>
            </a:r>
          </a:p>
          <a:p>
            <a:pPr>
              <a:buFont typeface="Wingdings" panose="05000000000000000000" pitchFamily="2" charset="2"/>
              <a:buChar char="§"/>
            </a:pPr>
            <a:r>
              <a:rPr lang="en-US" dirty="0" smtClean="0">
                <a:solidFill>
                  <a:srgbClr val="002060"/>
                </a:solidFill>
                <a:latin typeface="Times New Roman" panose="02020603050405020304" pitchFamily="18" charset="0"/>
                <a:cs typeface="Times New Roman" panose="02020603050405020304" pitchFamily="18" charset="0"/>
              </a:rPr>
              <a:t>TAD </a:t>
            </a:r>
            <a:r>
              <a:rPr lang="en-US" dirty="0">
                <a:solidFill>
                  <a:srgbClr val="002060"/>
                </a:solidFill>
                <a:latin typeface="Times New Roman" panose="02020603050405020304" pitchFamily="18" charset="0"/>
                <a:cs typeface="Times New Roman" panose="02020603050405020304" pitchFamily="18" charset="0"/>
              </a:rPr>
              <a:t>Pox </a:t>
            </a:r>
            <a:r>
              <a:rPr lang="en-US" dirty="0" err="1">
                <a:solidFill>
                  <a:srgbClr val="002060"/>
                </a:solidFill>
                <a:latin typeface="Times New Roman" panose="02020603050405020304" pitchFamily="18" charset="0"/>
                <a:cs typeface="Times New Roman" panose="02020603050405020304" pitchFamily="18" charset="0"/>
              </a:rPr>
              <a:t>vac</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Германия)</a:t>
            </a:r>
          </a:p>
          <a:p>
            <a:pPr>
              <a:buFont typeface="Wingdings" panose="05000000000000000000" pitchFamily="2" charset="2"/>
              <a:buChar char="§"/>
            </a:pPr>
            <a:r>
              <a:rPr lang="en-US" dirty="0" err="1" smtClean="0">
                <a:solidFill>
                  <a:srgbClr val="002060"/>
                </a:solidFill>
                <a:latin typeface="Times New Roman" panose="02020603050405020304" pitchFamily="18" charset="0"/>
                <a:cs typeface="Times New Roman" panose="02020603050405020304" pitchFamily="18" charset="0"/>
              </a:rPr>
              <a:t>Nobilis</a:t>
            </a:r>
            <a:r>
              <a:rPr lang="en-US" dirty="0" smtClean="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Ovo-Diphtherin</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Голландия)</a:t>
            </a:r>
          </a:p>
          <a:p>
            <a:pPr>
              <a:buFont typeface="Wingdings" panose="05000000000000000000" pitchFamily="2" charset="2"/>
              <a:buChar char="§"/>
            </a:pPr>
            <a:r>
              <a:rPr lang="en-US" dirty="0" smtClean="0">
                <a:solidFill>
                  <a:srgbClr val="002060"/>
                </a:solidFill>
                <a:latin typeface="Times New Roman" panose="02020603050405020304" pitchFamily="18" charset="0"/>
                <a:cs typeface="Times New Roman" panose="02020603050405020304" pitchFamily="18" charset="0"/>
              </a:rPr>
              <a:t>FOWL </a:t>
            </a:r>
            <a:r>
              <a:rPr lang="en-US" dirty="0">
                <a:solidFill>
                  <a:srgbClr val="002060"/>
                </a:solidFill>
                <a:latin typeface="Times New Roman" panose="02020603050405020304" pitchFamily="18" charset="0"/>
                <a:cs typeface="Times New Roman" panose="02020603050405020304" pitchFamily="18" charset="0"/>
              </a:rPr>
              <a:t>Pox (</a:t>
            </a:r>
            <a:r>
              <a:rPr lang="ru-RU" dirty="0">
                <a:solidFill>
                  <a:srgbClr val="002060"/>
                </a:solidFill>
                <a:latin typeface="Times New Roman" panose="02020603050405020304" pitchFamily="18" charset="0"/>
                <a:cs typeface="Times New Roman" panose="02020603050405020304" pitchFamily="18" charset="0"/>
              </a:rPr>
              <a:t>Израиль</a:t>
            </a:r>
            <a:r>
              <a:rPr lang="ru-RU" dirty="0" smtClean="0">
                <a:solidFill>
                  <a:srgbClr val="002060"/>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
            </a:pPr>
            <a:endParaRPr lang="ru-RU" dirty="0">
              <a:solidFill>
                <a:srgbClr val="002060"/>
              </a:solidFill>
              <a:latin typeface="Times New Roman" panose="02020603050405020304" pitchFamily="18" charset="0"/>
              <a:cs typeface="Times New Roman" panose="02020603050405020304" pitchFamily="18" charset="0"/>
            </a:endParaRPr>
          </a:p>
          <a:p>
            <a:pPr marL="0" indent="0" algn="just">
              <a:buNone/>
            </a:pPr>
            <a:r>
              <a:rPr lang="ru-RU" i="1" dirty="0">
                <a:solidFill>
                  <a:srgbClr val="002060"/>
                </a:solidFill>
                <a:latin typeface="Times New Roman" panose="02020603050405020304" pitchFamily="18" charset="0"/>
                <a:cs typeface="Times New Roman" panose="02020603050405020304" pitchFamily="18" charset="0"/>
              </a:rPr>
              <a:t>Вакцинация от оспы птиц</a:t>
            </a:r>
            <a:r>
              <a:rPr lang="ru-RU" dirty="0">
                <a:solidFill>
                  <a:srgbClr val="002060"/>
                </a:solidFill>
                <a:latin typeface="Times New Roman" panose="02020603050405020304" pitchFamily="18" charset="0"/>
                <a:cs typeface="Times New Roman" panose="02020603050405020304" pitchFamily="18" charset="0"/>
              </a:rPr>
              <a:t> проводится индивидуально для каждого животного в дозе 0,01 мл методом скарификации внешней стороны бедра или проколом перепонки крыла двойной иголкой.</a:t>
            </a:r>
          </a:p>
          <a:p>
            <a:endParaRPr lang="ru-RU" dirty="0"/>
          </a:p>
        </p:txBody>
      </p:sp>
    </p:spTree>
    <p:extLst>
      <p:ext uri="{BB962C8B-B14F-4D97-AF65-F5344CB8AC3E}">
        <p14:creationId xmlns:p14="http://schemas.microsoft.com/office/powerpoint/2010/main" val="1394865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solidFill>
                  <a:srgbClr val="002060"/>
                </a:solidFill>
                <a:latin typeface="Times New Roman" panose="02020603050405020304" pitchFamily="18" charset="0"/>
                <a:cs typeface="Times New Roman" panose="02020603050405020304" pitchFamily="18" charset="0"/>
              </a:rPr>
              <a:t>Огромную роль при лечении оспы птицы играет дезинфекция</a:t>
            </a:r>
            <a:r>
              <a:rPr lang="ru-RU" sz="2800" dirty="0" smtClean="0">
                <a:solidFill>
                  <a:srgbClr val="002060"/>
                </a:solidFill>
                <a:latin typeface="Times New Roman" panose="02020603050405020304" pitchFamily="18" charset="0"/>
                <a:cs typeface="Times New Roman" panose="02020603050405020304" pitchFamily="18" charset="0"/>
              </a:rPr>
              <a:t> </a:t>
            </a:r>
            <a:endParaRPr lang="ru-RU" sz="28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7882" y="1825625"/>
            <a:ext cx="11228294" cy="4790328"/>
          </a:xfrm>
        </p:spPr>
        <p:txBody>
          <a:bodyPr>
            <a:normAutofit/>
          </a:bodyPr>
          <a:lstStyle/>
          <a:p>
            <a:pPr marL="0" indent="0">
              <a:buNone/>
            </a:pPr>
            <a:r>
              <a:rPr lang="ru-RU" dirty="0" smtClean="0">
                <a:solidFill>
                  <a:srgbClr val="002060"/>
                </a:solidFill>
                <a:latin typeface="Times New Roman" panose="02020603050405020304" pitchFamily="18" charset="0"/>
                <a:cs typeface="Times New Roman" panose="02020603050405020304" pitchFamily="18" charset="0"/>
              </a:rPr>
              <a:t>Поверхности</a:t>
            </a:r>
            <a:r>
              <a:rPr lang="ru-RU" dirty="0">
                <a:solidFill>
                  <a:srgbClr val="002060"/>
                </a:solidFill>
                <a:latin typeface="Times New Roman" panose="02020603050405020304" pitchFamily="18" charset="0"/>
                <a:cs typeface="Times New Roman" panose="02020603050405020304" pitchFamily="18" charset="0"/>
              </a:rPr>
              <a:t>, с которыми контактировали больные куры, обрабатывают следующими препаратами (один из):</a:t>
            </a:r>
          </a:p>
          <a:p>
            <a:pPr marL="0" indent="0">
              <a:buNone/>
            </a:pPr>
            <a:r>
              <a:rPr lang="ru-RU" dirty="0">
                <a:solidFill>
                  <a:srgbClr val="002060"/>
                </a:solidFill>
                <a:latin typeface="Times New Roman" panose="02020603050405020304" pitchFamily="18" charset="0"/>
                <a:cs typeface="Times New Roman" panose="02020603050405020304" pitchFamily="18" charset="0"/>
              </a:rPr>
              <a:t>- 40% формальдегид или </a:t>
            </a:r>
            <a:r>
              <a:rPr lang="ru-RU" dirty="0" err="1">
                <a:solidFill>
                  <a:srgbClr val="002060"/>
                </a:solidFill>
                <a:latin typeface="Times New Roman" panose="02020603050405020304" pitchFamily="18" charset="0"/>
                <a:cs typeface="Times New Roman" panose="02020603050405020304" pitchFamily="18" charset="0"/>
              </a:rPr>
              <a:t>Бровадез</a:t>
            </a:r>
            <a:r>
              <a:rPr lang="ru-RU" dirty="0">
                <a:solidFill>
                  <a:srgbClr val="002060"/>
                </a:solidFill>
                <a:latin typeface="Times New Roman" panose="02020603050405020304" pitchFamily="18" charset="0"/>
                <a:cs typeface="Times New Roman" panose="02020603050405020304" pitchFamily="18" charset="0"/>
              </a:rPr>
              <a:t>-плюс в форме аэрозоля (20 мл препарата на 1 кубометр помещения)</a:t>
            </a:r>
          </a:p>
          <a:p>
            <a:pPr marL="0" indent="0">
              <a:buNone/>
            </a:pPr>
            <a:r>
              <a:rPr lang="ru-RU" dirty="0">
                <a:solidFill>
                  <a:srgbClr val="002060"/>
                </a:solidFill>
                <a:latin typeface="Times New Roman" panose="02020603050405020304" pitchFamily="18" charset="0"/>
                <a:cs typeface="Times New Roman" panose="02020603050405020304" pitchFamily="18" charset="0"/>
              </a:rPr>
              <a:t>- 3% горячий раствор едкого натра</a:t>
            </a:r>
          </a:p>
          <a:p>
            <a:pPr marL="0" indent="0">
              <a:buNone/>
            </a:pPr>
            <a:r>
              <a:rPr lang="ru-RU" dirty="0">
                <a:solidFill>
                  <a:srgbClr val="002060"/>
                </a:solidFill>
                <a:latin typeface="Times New Roman" panose="02020603050405020304" pitchFamily="18" charset="0"/>
                <a:cs typeface="Times New Roman" panose="02020603050405020304" pitchFamily="18" charset="0"/>
              </a:rPr>
              <a:t>- 1,5% раствор </a:t>
            </a:r>
            <a:r>
              <a:rPr lang="ru-RU" dirty="0" err="1">
                <a:solidFill>
                  <a:srgbClr val="002060"/>
                </a:solidFill>
                <a:latin typeface="Times New Roman" panose="02020603050405020304" pitchFamily="18" charset="0"/>
                <a:cs typeface="Times New Roman" panose="02020603050405020304" pitchFamily="18" charset="0"/>
              </a:rPr>
              <a:t>Бровадеза</a:t>
            </a:r>
            <a:r>
              <a:rPr lang="ru-RU" dirty="0">
                <a:solidFill>
                  <a:srgbClr val="002060"/>
                </a:solidFill>
                <a:latin typeface="Times New Roman" panose="02020603050405020304" pitchFamily="18" charset="0"/>
                <a:cs typeface="Times New Roman" panose="02020603050405020304" pitchFamily="18" charset="0"/>
              </a:rPr>
              <a:t>-плюс</a:t>
            </a:r>
          </a:p>
          <a:p>
            <a:pPr marL="0" indent="0">
              <a:buNone/>
            </a:pPr>
            <a:r>
              <a:rPr lang="ru-RU" dirty="0">
                <a:solidFill>
                  <a:srgbClr val="002060"/>
                </a:solidFill>
                <a:latin typeface="Times New Roman" panose="02020603050405020304" pitchFamily="18" charset="0"/>
                <a:cs typeface="Times New Roman" panose="02020603050405020304" pitchFamily="18" charset="0"/>
              </a:rPr>
              <a:t>- двухразовая побелка 20% суспензией свежегашеной извести.</a:t>
            </a:r>
          </a:p>
          <a:p>
            <a:pPr marL="0" indent="0">
              <a:buNone/>
            </a:pPr>
            <a:r>
              <a:rPr lang="ru-RU" dirty="0">
                <a:solidFill>
                  <a:srgbClr val="002060"/>
                </a:solidFill>
                <a:latin typeface="Times New Roman" panose="02020603050405020304" pitchFamily="18" charset="0"/>
                <a:cs typeface="Times New Roman" panose="02020603050405020304" pitchFamily="18" charset="0"/>
              </a:rPr>
              <a:t>На худой конец, можно обработать помещение смесью однохлористого йода и алюминия, а всю птицу пропоить хорошим антибиотиком для исключения возможности дальнейших осложнений</a:t>
            </a:r>
          </a:p>
          <a:p>
            <a:endParaRPr lang="ru-RU" dirty="0"/>
          </a:p>
        </p:txBody>
      </p:sp>
    </p:spTree>
    <p:extLst>
      <p:ext uri="{BB962C8B-B14F-4D97-AF65-F5344CB8AC3E}">
        <p14:creationId xmlns:p14="http://schemas.microsoft.com/office/powerpoint/2010/main" val="2806503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rgbClr val="002060"/>
                </a:solidFill>
                <a:latin typeface="Times New Roman" panose="02020603050405020304" pitchFamily="18" charset="0"/>
                <a:cs typeface="Times New Roman" panose="02020603050405020304" pitchFamily="18" charset="0"/>
              </a:rPr>
              <a:t>ЛЕЧЕНИЕ ОСПЫ ПТИЦ</a:t>
            </a:r>
            <a:endParaRPr lang="ru-RU" sz="36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631825" algn="just">
              <a:buNone/>
            </a:pPr>
            <a:r>
              <a:rPr lang="ru-RU" dirty="0">
                <a:solidFill>
                  <a:srgbClr val="002060"/>
                </a:solidFill>
                <a:latin typeface="Times New Roman" panose="02020603050405020304" pitchFamily="18" charset="0"/>
                <a:cs typeface="Times New Roman" panose="02020603050405020304" pitchFamily="18" charset="0"/>
              </a:rPr>
              <a:t>Лечение данного заболевания полностью не разработано. Однако имеются отдельные попытки, давшие удовлетворительный результат у значительного процента больных птиц.</a:t>
            </a:r>
            <a:r>
              <a:rPr lang="ru-RU" dirty="0" smtClean="0">
                <a:solidFill>
                  <a:srgbClr val="002060"/>
                </a:solidFill>
                <a:latin typeface="Times New Roman" panose="02020603050405020304" pitchFamily="18" charset="0"/>
                <a:cs typeface="Times New Roman" panose="02020603050405020304" pitchFamily="18" charset="0"/>
              </a:rPr>
              <a:t/>
            </a:r>
            <a:br>
              <a:rPr lang="ru-RU" dirty="0" smtClean="0">
                <a:solidFill>
                  <a:srgbClr val="002060"/>
                </a:solidFill>
                <a:latin typeface="Times New Roman" panose="02020603050405020304" pitchFamily="18" charset="0"/>
                <a:cs typeface="Times New Roman" panose="02020603050405020304" pitchFamily="18" charset="0"/>
              </a:rPr>
            </a:br>
            <a:r>
              <a:rPr lang="ru-RU" dirty="0" smtClean="0">
                <a:solidFill>
                  <a:srgbClr val="002060"/>
                </a:solidFill>
                <a:latin typeface="Times New Roman" panose="02020603050405020304" pitchFamily="18" charset="0"/>
                <a:cs typeface="Times New Roman" panose="02020603050405020304" pitchFamily="18" charset="0"/>
              </a:rPr>
              <a:t/>
            </a:r>
            <a:br>
              <a:rPr lang="ru-RU" dirty="0" smtClean="0">
                <a:solidFill>
                  <a:srgbClr val="002060"/>
                </a:solidFill>
                <a:latin typeface="Times New Roman" panose="02020603050405020304" pitchFamily="18" charset="0"/>
                <a:cs typeface="Times New Roman" panose="02020603050405020304" pitchFamily="18" charset="0"/>
              </a:rPr>
            </a:br>
            <a:r>
              <a:rPr lang="ru-RU" dirty="0" smtClean="0">
                <a:solidFill>
                  <a:srgbClr val="002060"/>
                </a:solidFill>
                <a:latin typeface="Times New Roman" panose="02020603050405020304" pitchFamily="18" charset="0"/>
                <a:cs typeface="Times New Roman" panose="02020603050405020304" pitchFamily="18" charset="0"/>
              </a:rPr>
              <a:t>	В </a:t>
            </a:r>
            <a:r>
              <a:rPr lang="ru-RU" dirty="0">
                <a:solidFill>
                  <a:srgbClr val="002060"/>
                </a:solidFill>
                <a:latin typeface="Times New Roman" panose="02020603050405020304" pitchFamily="18" charset="0"/>
                <a:cs typeface="Times New Roman" panose="02020603050405020304" pitchFamily="18" charset="0"/>
              </a:rPr>
              <a:t>большинстве случаев, с целью профилактики или лечения </a:t>
            </a:r>
            <a:r>
              <a:rPr lang="ru-RU" dirty="0" err="1">
                <a:solidFill>
                  <a:srgbClr val="002060"/>
                </a:solidFill>
                <a:latin typeface="Times New Roman" panose="02020603050405020304" pitchFamily="18" charset="0"/>
                <a:cs typeface="Times New Roman" panose="02020603050405020304" pitchFamily="18" charset="0"/>
              </a:rPr>
              <a:t>секундарной</a:t>
            </a:r>
            <a:r>
              <a:rPr lang="ru-RU" dirty="0">
                <a:solidFill>
                  <a:srgbClr val="002060"/>
                </a:solidFill>
                <a:latin typeface="Times New Roman" panose="02020603050405020304" pitchFamily="18" charset="0"/>
                <a:cs typeface="Times New Roman" panose="02020603050405020304" pitchFamily="18" charset="0"/>
              </a:rPr>
              <a:t> инфекции, терапия ограничивается симптоматическим лечением с применением антибиотиков широкого спектра действия и противогрибковых препаратов.</a:t>
            </a:r>
          </a:p>
        </p:txBody>
      </p:sp>
    </p:spTree>
    <p:extLst>
      <p:ext uri="{BB962C8B-B14F-4D97-AF65-F5344CB8AC3E}">
        <p14:creationId xmlns:p14="http://schemas.microsoft.com/office/powerpoint/2010/main" val="558918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По условиям карантина запрещается: </a:t>
            </a:r>
          </a:p>
        </p:txBody>
      </p:sp>
      <p:sp>
        <p:nvSpPr>
          <p:cNvPr id="3" name="Объект 2"/>
          <p:cNvSpPr>
            <a:spLocks noGrp="1"/>
          </p:cNvSpPr>
          <p:nvPr>
            <p:ph idx="1"/>
          </p:nvPr>
        </p:nvSpPr>
        <p:spPr>
          <a:xfrm>
            <a:off x="838200" y="1825624"/>
            <a:ext cx="10515600" cy="4723093"/>
          </a:xfrm>
        </p:spPr>
        <p:txBody>
          <a:bodyPr>
            <a:normAutofit fontScale="92500" lnSpcReduction="20000"/>
          </a:bodyPr>
          <a:lstStyle/>
          <a:p>
            <a:pPr marL="514350" indent="-514350" algn="just">
              <a:lnSpc>
                <a:spcPct val="110000"/>
              </a:lnSpc>
              <a:spcBef>
                <a:spcPts val="0"/>
              </a:spcBef>
              <a:buAutoNum type="arabicParenR"/>
            </a:pPr>
            <a:r>
              <a:rPr lang="ru-RU" dirty="0" smtClean="0">
                <a:solidFill>
                  <a:srgbClr val="002060"/>
                </a:solidFill>
                <a:latin typeface="Times New Roman" panose="02020603050405020304" pitchFamily="18" charset="0"/>
                <a:cs typeface="Times New Roman" panose="02020603050405020304" pitchFamily="18" charset="0"/>
              </a:rPr>
              <a:t>вывоз </a:t>
            </a:r>
            <a:r>
              <a:rPr lang="ru-RU" dirty="0">
                <a:solidFill>
                  <a:srgbClr val="002060"/>
                </a:solidFill>
                <a:latin typeface="Times New Roman" panose="02020603050405020304" pitchFamily="18" charset="0"/>
                <a:cs typeface="Times New Roman" panose="02020603050405020304" pitchFamily="18" charset="0"/>
              </a:rPr>
              <a:t>птицы всех возрастов и видов, в том числе и реализацию цыплят населению (за исключением вывоза для убоя на мясоперерабатывающие предприятия</a:t>
            </a:r>
            <a:r>
              <a:rPr lang="ru-RU" dirty="0" smtClean="0">
                <a:solidFill>
                  <a:srgbClr val="002060"/>
                </a:solidFill>
                <a:latin typeface="Times New Roman" panose="02020603050405020304" pitchFamily="18" charset="0"/>
                <a:cs typeface="Times New Roman" panose="02020603050405020304" pitchFamily="18" charset="0"/>
              </a:rPr>
              <a:t>). </a:t>
            </a:r>
          </a:p>
          <a:p>
            <a:pPr marL="514350" indent="-514350" algn="just">
              <a:lnSpc>
                <a:spcPct val="110000"/>
              </a:lnSpc>
              <a:spcBef>
                <a:spcPts val="0"/>
              </a:spcBef>
              <a:buFont typeface="Arial" panose="020B0604020202020204" pitchFamily="34" charset="0"/>
              <a:buAutoNum type="arabicParenR"/>
            </a:pPr>
            <a:r>
              <a:rPr lang="ru-RU" dirty="0" smtClean="0">
                <a:solidFill>
                  <a:srgbClr val="002060"/>
                </a:solidFill>
                <a:latin typeface="Times New Roman" panose="02020603050405020304" pitchFamily="18" charset="0"/>
                <a:cs typeface="Times New Roman" panose="02020603050405020304" pitchFamily="18" charset="0"/>
              </a:rPr>
              <a:t>вывоз </a:t>
            </a:r>
            <a:r>
              <a:rPr lang="ru-RU" dirty="0">
                <a:solidFill>
                  <a:srgbClr val="002060"/>
                </a:solidFill>
                <a:latin typeface="Times New Roman" panose="02020603050405020304" pitchFamily="18" charset="0"/>
                <a:cs typeface="Times New Roman" panose="02020603050405020304" pitchFamily="18" charset="0"/>
              </a:rPr>
              <a:t>яиц для племенных целей</a:t>
            </a:r>
            <a:r>
              <a:rPr lang="ru-RU" dirty="0" smtClean="0">
                <a:solidFill>
                  <a:srgbClr val="002060"/>
                </a:solidFill>
                <a:latin typeface="Times New Roman" panose="02020603050405020304" pitchFamily="18" charset="0"/>
                <a:cs typeface="Times New Roman" panose="02020603050405020304" pitchFamily="18" charset="0"/>
              </a:rPr>
              <a:t>. </a:t>
            </a:r>
          </a:p>
          <a:p>
            <a:pPr marL="0" indent="538163"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По условиям карантина разрешается: реализацию яиц через торговую сеть непосредственно после их дезинфекции в порядке, установленном действующими правилами; инкубация яиц, полученных от птиц благополучных птичников, с целью воспроизводства поголовья внутри этого же хозяйства при условии дезинфекции яиц непосредственно перед закладкой в инкубатор; ввоз водоплавающей птицы, а также кур, фазанов, павлинов, индеек и цесарок, привитых против оспы (спустя 20 дней после вакцинации</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931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r>
              <a:rPr lang="ru-RU" dirty="0">
                <a:solidFill>
                  <a:srgbClr val="002060"/>
                </a:solidFill>
                <a:latin typeface="Times New Roman" panose="02020603050405020304" pitchFamily="18" charset="0"/>
                <a:cs typeface="Times New Roman" panose="02020603050405020304" pitchFamily="18" charset="0"/>
              </a:rPr>
              <a:t>Возбудителем</a:t>
            </a:r>
            <a:r>
              <a:rPr lang="ru-RU" b="1" dirty="0">
                <a:solidFill>
                  <a:srgbClr val="002060"/>
                </a:solidFill>
                <a:latin typeface="Times New Roman" panose="02020603050405020304" pitchFamily="18" charset="0"/>
                <a:cs typeface="Times New Roman" panose="02020603050405020304" pitchFamily="18" charset="0"/>
              </a:rPr>
              <a:t> оспы птицы</a:t>
            </a:r>
            <a:r>
              <a:rPr lang="ru-RU" dirty="0">
                <a:solidFill>
                  <a:srgbClr val="002060"/>
                </a:solidFill>
                <a:latin typeface="Times New Roman" panose="02020603050405020304" pitchFamily="18" charset="0"/>
                <a:cs typeface="Times New Roman" panose="02020603050405020304" pitchFamily="18" charset="0"/>
              </a:rPr>
              <a:t> является вирус из рода </a:t>
            </a:r>
            <a:r>
              <a:rPr lang="en-US" dirty="0" err="1">
                <a:solidFill>
                  <a:srgbClr val="002060"/>
                </a:solidFill>
                <a:latin typeface="Times New Roman" panose="02020603050405020304" pitchFamily="18" charset="0"/>
                <a:cs typeface="Times New Roman" panose="02020603050405020304" pitchFamily="18" charset="0"/>
              </a:rPr>
              <a:t>Avipoxvirus</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подсемейства </a:t>
            </a:r>
            <a:r>
              <a:rPr lang="en-US" dirty="0" err="1">
                <a:solidFill>
                  <a:srgbClr val="002060"/>
                </a:solidFill>
                <a:latin typeface="Times New Roman" panose="02020603050405020304" pitchFamily="18" charset="0"/>
                <a:cs typeface="Times New Roman" panose="02020603050405020304" pitchFamily="18" charset="0"/>
              </a:rPr>
              <a:t>Choropoxvirinae</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семейства </a:t>
            </a:r>
            <a:r>
              <a:rPr lang="en-US" dirty="0" err="1" smtClean="0">
                <a:solidFill>
                  <a:srgbClr val="002060"/>
                </a:solidFill>
                <a:latin typeface="Times New Roman" panose="02020603050405020304" pitchFamily="18" charset="0"/>
                <a:cs typeface="Times New Roman" panose="02020603050405020304" pitchFamily="18" charset="0"/>
              </a:rPr>
              <a:t>Poxviridae</a:t>
            </a:r>
            <a:r>
              <a:rPr lang="en-US" dirty="0" smtClean="0">
                <a:solidFill>
                  <a:srgbClr val="002060"/>
                </a:solidFill>
                <a:latin typeface="Times New Roman" panose="02020603050405020304" pitchFamily="18" charset="0"/>
                <a:cs typeface="Times New Roman" panose="02020603050405020304" pitchFamily="18" charset="0"/>
              </a:rPr>
              <a:t>.</a:t>
            </a: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ru-RU" b="1" dirty="0" smtClean="0">
                <a:solidFill>
                  <a:srgbClr val="002060"/>
                </a:solidFill>
                <a:latin typeface="Times New Roman" panose="02020603050405020304" pitchFamily="18" charset="0"/>
                <a:cs typeface="Times New Roman" panose="02020603050405020304" pitchFamily="18" charset="0"/>
              </a:rPr>
              <a:t>Оспа </a:t>
            </a:r>
            <a:r>
              <a:rPr lang="ru-RU" b="1" dirty="0">
                <a:solidFill>
                  <a:srgbClr val="002060"/>
                </a:solidFill>
                <a:latin typeface="Times New Roman" panose="02020603050405020304" pitchFamily="18" charset="0"/>
                <a:cs typeface="Times New Roman" panose="02020603050405020304" pitchFamily="18" charset="0"/>
              </a:rPr>
              <a:t>кур (оспа-дифтерит) (</a:t>
            </a:r>
            <a:r>
              <a:rPr lang="ru-RU" b="1" dirty="0" err="1">
                <a:solidFill>
                  <a:srgbClr val="002060"/>
                </a:solidFill>
                <a:latin typeface="Times New Roman" panose="02020603050405020304" pitchFamily="18" charset="0"/>
                <a:cs typeface="Times New Roman" panose="02020603050405020304" pitchFamily="18" charset="0"/>
              </a:rPr>
              <a:t>Variola</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gallinarum</a:t>
            </a:r>
            <a:r>
              <a:rPr lang="ru-RU" b="1"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 контагиозная, преимущественно хронически протекающая болезнь птиц подотряда </a:t>
            </a:r>
            <a:r>
              <a:rPr lang="ru-RU" dirty="0" smtClean="0">
                <a:solidFill>
                  <a:srgbClr val="002060"/>
                </a:solidFill>
                <a:latin typeface="Times New Roman" panose="02020603050405020304" pitchFamily="18" charset="0"/>
                <a:cs typeface="Times New Roman" panose="02020603050405020304" pitchFamily="18" charset="0"/>
              </a:rPr>
              <a:t>куриных. </a:t>
            </a:r>
            <a:r>
              <a:rPr lang="ru-RU" dirty="0">
                <a:solidFill>
                  <a:srgbClr val="002060"/>
                </a:solidFill>
                <a:latin typeface="Times New Roman" panose="02020603050405020304" pitchFamily="18" charset="0"/>
                <a:cs typeface="Times New Roman" panose="02020603050405020304" pitchFamily="18" charset="0"/>
              </a:rPr>
              <a:t>Оспа у кур сопровождается конъюнктивитом и образованием очаговых специфических экзантем и энантем, чаще в области головы и верхних дыхательных путей</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446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9588"/>
            <a:ext cx="10515600" cy="5437375"/>
          </a:xfrm>
        </p:spPr>
        <p:txBody>
          <a:bodyPr>
            <a:normAutofit lnSpcReduction="10000"/>
          </a:bodyPr>
          <a:lstStyle/>
          <a:p>
            <a:pPr marL="0" indent="631825" algn="just">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В неблагополучном по оспе птиц хозяйстве: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6318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а</a:t>
            </a:r>
            <a:r>
              <a:rPr lang="ru-RU" dirty="0">
                <a:solidFill>
                  <a:srgbClr val="002060"/>
                </a:solidFill>
                <a:latin typeface="Times New Roman" panose="02020603050405020304" pitchFamily="18" charset="0"/>
                <a:cs typeface="Times New Roman" panose="02020603050405020304" pitchFamily="18" charset="0"/>
              </a:rPr>
              <a:t>) при появлении среди птицы заболевания оспой вся больная и подозрительная по заболеванию, а также слабая птица подлежит убою на санитарной бойне данного хозяйства. Вывоз такой птицы для убоя на мясоперерабатывающие предприятия запрещается. Остальную, условно здоровую птицу, не имеющих клинических признаков болезни, с учетом экономической целесообразности рекомендуется также убить на мясо или вывезти на мясоперерабатывающие предприятия. В последнем случае вывоза птицы разрешается при соблюдении условий, предусмотренных Правилами ветеринарного осмотра убойных животных и ветеринарно-санитарной экспертизы мяса и мясных продуктов</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6761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825624"/>
            <a:ext cx="10515600" cy="4723093"/>
          </a:xfrm>
        </p:spPr>
        <p:txBody>
          <a:bodyPr/>
          <a:lstStyle/>
          <a:p>
            <a:pPr marL="0" indent="0" algn="just">
              <a:buNone/>
            </a:pPr>
            <a:r>
              <a:rPr lang="ru-RU" dirty="0">
                <a:solidFill>
                  <a:srgbClr val="002060"/>
                </a:solidFill>
                <a:latin typeface="Times New Roman" panose="02020603050405020304" pitchFamily="18" charset="0"/>
                <a:cs typeface="Times New Roman" panose="02020603050405020304" pitchFamily="18" charset="0"/>
              </a:rPr>
              <a:t>б) всю клинически здоровую птицу иммунизируют против оспы вакциной из голубиного вируса, согласно наставлению по ее применению. За вакцинированной птицей ведут наблюдение и, если в течение 20 дней после вакцинации среди нее будут выделяться больные оспой (из привитых в инкубационном периоде), то их убивают и поступают, как указано в подпункте «а». в) с профилактической целью вакцинируют также птицу в хозяйствах, угрожаемых по заносу в них оспы (в том числе и птиц в личном пользовании граждан</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2587330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32012"/>
            <a:ext cx="10515600" cy="5544951"/>
          </a:xfrm>
        </p:spPr>
        <p:txBody>
          <a:bodyPr>
            <a:normAutofit fontScale="77500" lnSpcReduction="20000"/>
          </a:bodyPr>
          <a:lstStyle/>
          <a:p>
            <a:pPr marL="0" indent="0" algn="just">
              <a:lnSpc>
                <a:spcPct val="12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г) перо, пух, полученные при убое больной и подозрительной по заболеванию птицы, дезинфицируют погружением в щелочной раствор формальдегида (3 %-</a:t>
            </a:r>
            <a:r>
              <a:rPr lang="ru-RU" dirty="0" err="1">
                <a:solidFill>
                  <a:srgbClr val="002060"/>
                </a:solidFill>
                <a:latin typeface="Times New Roman" panose="02020603050405020304" pitchFamily="18" charset="0"/>
                <a:cs typeface="Times New Roman" panose="02020603050405020304" pitchFamily="18" charset="0"/>
              </a:rPr>
              <a:t>ный</a:t>
            </a:r>
            <a:r>
              <a:rPr lang="ru-RU" dirty="0">
                <a:solidFill>
                  <a:srgbClr val="002060"/>
                </a:solidFill>
                <a:latin typeface="Times New Roman" panose="02020603050405020304" pitchFamily="18" charset="0"/>
                <a:cs typeface="Times New Roman" panose="02020603050405020304" pitchFamily="18" charset="0"/>
              </a:rPr>
              <a:t> формальдегид на 1%-ном растворе едкого натрия) с экспозицией 1 час и вывозят на перерабатывающие предприятия в таре с двойной упаковкой с указанием в ветеринарном свидетельстве форма № 3-вет (</a:t>
            </a:r>
            <a:r>
              <a:rPr lang="ru-RU" dirty="0" err="1">
                <a:solidFill>
                  <a:srgbClr val="002060"/>
                </a:solidFill>
                <a:latin typeface="Times New Roman" panose="02020603050405020304" pitchFamily="18" charset="0"/>
                <a:cs typeface="Times New Roman" panose="02020603050405020304" pitchFamily="18" charset="0"/>
              </a:rPr>
              <a:t>ветсправке</a:t>
            </a:r>
            <a:r>
              <a:rPr lang="ru-RU" dirty="0">
                <a:solidFill>
                  <a:srgbClr val="002060"/>
                </a:solidFill>
                <a:latin typeface="Times New Roman" panose="02020603050405020304" pitchFamily="18" charset="0"/>
                <a:cs typeface="Times New Roman" panose="02020603050405020304" pitchFamily="18" charset="0"/>
              </a:rPr>
              <a:t> 4-вет) о неблагополучие хозяйства по оспе;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д</a:t>
            </a:r>
            <a:r>
              <a:rPr lang="ru-RU" dirty="0">
                <a:solidFill>
                  <a:srgbClr val="002060"/>
                </a:solidFill>
                <a:latin typeface="Times New Roman" panose="02020603050405020304" pitchFamily="18" charset="0"/>
                <a:cs typeface="Times New Roman" panose="02020603050405020304" pitchFamily="18" charset="0"/>
              </a:rPr>
              <a:t>) проводят тщательную механическую очистку, а также дезинфекцию, дезинсекцию и дератизацию помещений, оборудования, инвентаря и производственной территории в порядке, предусмотренном инструкцией по проведению ветеринарной дезинфекции, </a:t>
            </a:r>
            <a:r>
              <a:rPr lang="ru-RU" dirty="0" err="1">
                <a:solidFill>
                  <a:srgbClr val="002060"/>
                </a:solidFill>
                <a:latin typeface="Times New Roman" panose="02020603050405020304" pitchFamily="18" charset="0"/>
                <a:cs typeface="Times New Roman" panose="02020603050405020304" pitchFamily="18" charset="0"/>
              </a:rPr>
              <a:t>дезинвазии</a:t>
            </a:r>
            <a:r>
              <a:rPr lang="ru-RU" dirty="0">
                <a:solidFill>
                  <a:srgbClr val="002060"/>
                </a:solidFill>
                <a:latin typeface="Times New Roman" panose="02020603050405020304" pitchFamily="18" charset="0"/>
                <a:cs typeface="Times New Roman" panose="02020603050405020304" pitchFamily="18" charset="0"/>
              </a:rPr>
              <a:t>, дезинсекции и дератизации; помет после удаления из птичников подвергают биотермическому обеззараживанию; птичники содержат постоянно чистыми и сухими, не допуская в них скученного содержания птицы;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е</a:t>
            </a:r>
            <a:r>
              <a:rPr lang="ru-RU" dirty="0">
                <a:solidFill>
                  <a:srgbClr val="002060"/>
                </a:solidFill>
                <a:latin typeface="Times New Roman" panose="02020603050405020304" pitchFamily="18" charset="0"/>
                <a:cs typeface="Times New Roman" panose="02020603050405020304" pitchFamily="18" charset="0"/>
              </a:rPr>
              <a:t>) птицу обеспечивают полноценными кормами, в рацион рекомендуется добавлять молочные продукты</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6827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538163" algn="just">
              <a:lnSpc>
                <a:spcPct val="10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Карантин с неблагополучного хозяйства снимают через 2 месяца после ликвидации болезни (последнего случая выявления клинических признаков оспы у птиц) и проведения заключительной дезинфекции.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538163"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Вывоз </a:t>
            </a:r>
            <a:r>
              <a:rPr lang="ru-RU" dirty="0" err="1">
                <a:solidFill>
                  <a:srgbClr val="002060"/>
                </a:solidFill>
                <a:latin typeface="Times New Roman" panose="02020603050405020304" pitchFamily="18" charset="0"/>
                <a:cs typeface="Times New Roman" panose="02020603050405020304" pitchFamily="18" charset="0"/>
              </a:rPr>
              <a:t>подрощенных</a:t>
            </a:r>
            <a:r>
              <a:rPr lang="ru-RU" dirty="0">
                <a:solidFill>
                  <a:srgbClr val="002060"/>
                </a:solidFill>
                <a:latin typeface="Times New Roman" panose="02020603050405020304" pitchFamily="18" charset="0"/>
                <a:cs typeface="Times New Roman" panose="02020603050405020304" pitchFamily="18" charset="0"/>
              </a:rPr>
              <a:t> цыплят и взрослой птицы в другие хозяйства для комплектования допускается не ранее как через 6 месяцев после снятия карантина.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538163" algn="just">
              <a:lnSpc>
                <a:spcPct val="10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a:t>
            </a:r>
            <a:r>
              <a:rPr lang="ru-RU" dirty="0">
                <a:solidFill>
                  <a:srgbClr val="002060"/>
                </a:solidFill>
                <a:latin typeface="Times New Roman" panose="02020603050405020304" pitchFamily="18" charset="0"/>
                <a:cs typeface="Times New Roman" panose="02020603050405020304" pitchFamily="18" charset="0"/>
              </a:rPr>
              <a:t>бывших неблагополучных хозяйствах после ликвидации болезни проводят в течение двух лет профилактическую поголовную вакцинацию против оспы всех восприимчивых к этой болезни птиц</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2297512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20620"/>
            <a:ext cx="10515600" cy="1325563"/>
          </a:xfrm>
        </p:spPr>
        <p:txBody>
          <a:bodyPr>
            <a:noAutofit/>
          </a:bodyPr>
          <a:lstStyle/>
          <a:p>
            <a:pPr algn="just"/>
            <a:r>
              <a:rPr lang="ru-RU" sz="2400" b="1" dirty="0">
                <a:solidFill>
                  <a:srgbClr val="002060"/>
                </a:solidFill>
                <a:latin typeface="Times New Roman" panose="02020603050405020304" pitchFamily="18" charset="0"/>
                <a:cs typeface="Times New Roman" panose="02020603050405020304" pitchFamily="18" charset="0"/>
              </a:rPr>
              <a:t>Инфекционный ларинготрахеит (</a:t>
            </a:r>
            <a:r>
              <a:rPr lang="ru-RU" sz="2400" b="1" dirty="0" smtClean="0">
                <a:solidFill>
                  <a:srgbClr val="002060"/>
                </a:solidFill>
                <a:latin typeface="Times New Roman" panose="02020603050405020304" pitchFamily="18" charset="0"/>
                <a:cs typeface="Times New Roman" panose="02020603050405020304" pitchFamily="18" charset="0"/>
              </a:rPr>
              <a:t>ИЛТ) </a:t>
            </a:r>
            <a:r>
              <a:rPr lang="ru-RU" sz="2400" dirty="0">
                <a:solidFill>
                  <a:srgbClr val="002060"/>
                </a:solidFill>
                <a:latin typeface="Times New Roman" panose="02020603050405020304" pitchFamily="18" charset="0"/>
                <a:cs typeface="Times New Roman" panose="02020603050405020304" pitchFamily="18" charset="0"/>
              </a:rPr>
              <a:t> — острое инфекционное респираторное заболевание птиц отряда куриных характеризующиеся катарально-геморрагическим воспалением слизистых оболочек трахеи, носовой полости, конъюнктивы и сопровождающееся затрудненным дыханием, хрипами и </a:t>
            </a:r>
            <a:r>
              <a:rPr lang="ru-RU" sz="2400" dirty="0" smtClean="0">
                <a:solidFill>
                  <a:srgbClr val="002060"/>
                </a:solidFill>
                <a:latin typeface="Times New Roman" panose="02020603050405020304" pitchFamily="18" charset="0"/>
                <a:cs typeface="Times New Roman" panose="02020603050405020304" pitchFamily="18" charset="0"/>
              </a:rPr>
              <a:t>кашлем.</a:t>
            </a:r>
            <a:r>
              <a:rPr lang="ru-RU" sz="2400" dirty="0">
                <a:solidFill>
                  <a:srgbClr val="002060"/>
                </a:solidFill>
                <a:latin typeface="Times New Roman" panose="02020603050405020304" pitchFamily="18" charset="0"/>
                <a:cs typeface="Times New Roman" panose="02020603050405020304" pitchFamily="18" charset="0"/>
              </a:rPr>
              <a:t/>
            </a:r>
            <a:br>
              <a:rPr lang="ru-RU" sz="2400" dirty="0">
                <a:solidFill>
                  <a:srgbClr val="002060"/>
                </a:solidFill>
                <a:latin typeface="Times New Roman" panose="02020603050405020304" pitchFamily="18" charset="0"/>
                <a:cs typeface="Times New Roman" panose="02020603050405020304" pitchFamily="18" charset="0"/>
              </a:rPr>
            </a:br>
            <a:endParaRPr lang="ru-RU" sz="2400"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282825"/>
            <a:ext cx="10515600" cy="4351338"/>
          </a:xfrm>
        </p:spPr>
        <p:txBody>
          <a:bodyPr>
            <a:normAutofit fontScale="85000" lnSpcReduction="10000"/>
          </a:bodyPr>
          <a:lstStyle/>
          <a:p>
            <a:pPr marL="0" indent="538163" algn="just">
              <a:lnSpc>
                <a:spcPct val="11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Историческая справка. </a:t>
            </a:r>
            <a:r>
              <a:rPr lang="ru-RU" dirty="0">
                <a:solidFill>
                  <a:srgbClr val="002060"/>
                </a:solidFill>
                <a:latin typeface="Times New Roman" panose="02020603050405020304" pitchFamily="18" charset="0"/>
                <a:cs typeface="Times New Roman" panose="02020603050405020304" pitchFamily="18" charset="0"/>
              </a:rPr>
              <a:t>Впервые болезнь описал в </a:t>
            </a:r>
            <a:r>
              <a:rPr lang="ru-RU" dirty="0" smtClean="0">
                <a:solidFill>
                  <a:srgbClr val="002060"/>
                </a:solidFill>
                <a:latin typeface="Times New Roman" panose="02020603050405020304" pitchFamily="18" charset="0"/>
                <a:cs typeface="Times New Roman" panose="02020603050405020304" pitchFamily="18" charset="0"/>
              </a:rPr>
              <a:t>1925 г</a:t>
            </a:r>
            <a:r>
              <a:rPr lang="ru-RU" dirty="0">
                <a:solidFill>
                  <a:srgbClr val="002060"/>
                </a:solidFill>
                <a:latin typeface="Times New Roman" panose="02020603050405020304" pitchFamily="18" charset="0"/>
                <a:cs typeface="Times New Roman" panose="02020603050405020304" pitchFamily="18" charset="0"/>
              </a:rPr>
              <a:t>. в США Мей и </a:t>
            </a:r>
            <a:r>
              <a:rPr lang="ru-RU" dirty="0" err="1">
                <a:solidFill>
                  <a:srgbClr val="002060"/>
                </a:solidFill>
                <a:latin typeface="Times New Roman" panose="02020603050405020304" pitchFamily="18" charset="0"/>
                <a:cs typeface="Times New Roman" panose="02020603050405020304" pitchFamily="18" charset="0"/>
              </a:rPr>
              <a:t>Титслер</a:t>
            </a:r>
            <a:r>
              <a:rPr lang="ru-RU" dirty="0">
                <a:solidFill>
                  <a:srgbClr val="002060"/>
                </a:solidFill>
                <a:latin typeface="Times New Roman" panose="02020603050405020304" pitchFamily="18" charset="0"/>
                <a:cs typeface="Times New Roman" panose="02020603050405020304" pitchFamily="18" charset="0"/>
              </a:rPr>
              <a:t> под названием </a:t>
            </a:r>
            <a:r>
              <a:rPr lang="ru-RU" dirty="0" err="1">
                <a:solidFill>
                  <a:srgbClr val="002060"/>
                </a:solidFill>
                <a:latin typeface="Times New Roman" panose="02020603050405020304" pitchFamily="18" charset="0"/>
                <a:cs typeface="Times New Roman" panose="02020603050405020304" pitchFamily="18" charset="0"/>
              </a:rPr>
              <a:t>трахеоларингит</a:t>
            </a:r>
            <a:r>
              <a:rPr lang="ru-RU" dirty="0">
                <a:solidFill>
                  <a:srgbClr val="002060"/>
                </a:solidFill>
                <a:latin typeface="Times New Roman" panose="02020603050405020304" pitchFamily="18" charset="0"/>
                <a:cs typeface="Times New Roman" panose="02020603050405020304" pitchFamily="18" charset="0"/>
              </a:rPr>
              <a:t>. Длительное время инфекционный </a:t>
            </a:r>
            <a:r>
              <a:rPr lang="ru-RU" dirty="0" err="1">
                <a:solidFill>
                  <a:srgbClr val="002060"/>
                </a:solidFill>
                <a:latin typeface="Times New Roman" panose="02020603050405020304" pitchFamily="18" charset="0"/>
                <a:cs typeface="Times New Roman" panose="02020603050405020304" pitchFamily="18" charset="0"/>
              </a:rPr>
              <a:t>ларингорахеит</a:t>
            </a:r>
            <a:r>
              <a:rPr lang="ru-RU" dirty="0">
                <a:solidFill>
                  <a:srgbClr val="002060"/>
                </a:solidFill>
                <a:latin typeface="Times New Roman" panose="02020603050405020304" pitchFamily="18" charset="0"/>
                <a:cs typeface="Times New Roman" panose="02020603050405020304" pitchFamily="18" charset="0"/>
              </a:rPr>
              <a:t> птиц не дифференцировался от инфекционного бронхита. Позднее </a:t>
            </a:r>
            <a:r>
              <a:rPr lang="ru-RU" dirty="0" err="1">
                <a:solidFill>
                  <a:srgbClr val="002060"/>
                </a:solidFill>
                <a:latin typeface="Times New Roman" panose="02020603050405020304" pitchFamily="18" charset="0"/>
                <a:cs typeface="Times New Roman" panose="02020603050405020304" pitchFamily="18" charset="0"/>
              </a:rPr>
              <a:t>Бигс</a:t>
            </a:r>
            <a:r>
              <a:rPr lang="ru-RU" dirty="0">
                <a:solidFill>
                  <a:srgbClr val="002060"/>
                </a:solidFill>
                <a:latin typeface="Times New Roman" panose="02020603050405020304" pitchFamily="18" charset="0"/>
                <a:cs typeface="Times New Roman" panose="02020603050405020304" pitchFamily="18" charset="0"/>
              </a:rPr>
              <a:t>, Шелк и </a:t>
            </a:r>
            <a:r>
              <a:rPr lang="ru-RU" dirty="0" err="1">
                <a:solidFill>
                  <a:srgbClr val="002060"/>
                </a:solidFill>
                <a:latin typeface="Times New Roman" panose="02020603050405020304" pitchFamily="18" charset="0"/>
                <a:cs typeface="Times New Roman" panose="02020603050405020304" pitchFamily="18" charset="0"/>
              </a:rPr>
              <a:t>Хоун</a:t>
            </a:r>
            <a:r>
              <a:rPr lang="ru-RU" dirty="0">
                <a:solidFill>
                  <a:srgbClr val="002060"/>
                </a:solidFill>
                <a:latin typeface="Times New Roman" panose="02020603050405020304" pitchFamily="18" charset="0"/>
                <a:cs typeface="Times New Roman" panose="02020603050405020304" pitchFamily="18" charset="0"/>
              </a:rPr>
              <a:t> доказали самостоятельность этих двух заболеваний и с 1931г болезнь стали называть «инфекционный ларинготрахеит».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538163"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a:t>
            </a:r>
            <a:r>
              <a:rPr lang="ru-RU" dirty="0">
                <a:solidFill>
                  <a:srgbClr val="002060"/>
                </a:solidFill>
                <a:latin typeface="Times New Roman" panose="02020603050405020304" pitchFamily="18" charset="0"/>
                <a:cs typeface="Times New Roman" panose="02020603050405020304" pitchFamily="18" charset="0"/>
              </a:rPr>
              <a:t>СССР данная болезнь была установлена в </a:t>
            </a:r>
            <a:r>
              <a:rPr lang="ru-RU" dirty="0" smtClean="0">
                <a:solidFill>
                  <a:srgbClr val="002060"/>
                </a:solidFill>
                <a:latin typeface="Times New Roman" panose="02020603050405020304" pitchFamily="18" charset="0"/>
                <a:cs typeface="Times New Roman" panose="02020603050405020304" pitchFamily="18" charset="0"/>
              </a:rPr>
              <a:t>1932 г</a:t>
            </a:r>
            <a:r>
              <a:rPr lang="ru-RU" dirty="0">
                <a:solidFill>
                  <a:srgbClr val="002060"/>
                </a:solidFill>
                <a:latin typeface="Times New Roman" panose="02020603050405020304" pitchFamily="18" charset="0"/>
                <a:cs typeface="Times New Roman" panose="02020603050405020304" pitchFamily="18" charset="0"/>
              </a:rPr>
              <a:t>. Р.Т. </a:t>
            </a:r>
            <a:r>
              <a:rPr lang="ru-RU" dirty="0" err="1">
                <a:solidFill>
                  <a:srgbClr val="002060"/>
                </a:solidFill>
                <a:latin typeface="Times New Roman" panose="02020603050405020304" pitchFamily="18" charset="0"/>
                <a:cs typeface="Times New Roman" panose="02020603050405020304" pitchFamily="18" charset="0"/>
              </a:rPr>
              <a:t>Батаковым</a:t>
            </a:r>
            <a:r>
              <a:rPr lang="ru-RU" dirty="0">
                <a:solidFill>
                  <a:srgbClr val="002060"/>
                </a:solidFill>
                <a:latin typeface="Times New Roman" panose="02020603050405020304" pitchFamily="18" charset="0"/>
                <a:cs typeface="Times New Roman" panose="02020603050405020304" pitchFamily="18" charset="0"/>
              </a:rPr>
              <a:t>. В </a:t>
            </a:r>
            <a:r>
              <a:rPr lang="ru-RU" dirty="0" smtClean="0">
                <a:solidFill>
                  <a:srgbClr val="002060"/>
                </a:solidFill>
                <a:latin typeface="Times New Roman" panose="02020603050405020304" pitchFamily="18" charset="0"/>
                <a:cs typeface="Times New Roman" panose="02020603050405020304" pitchFamily="18" charset="0"/>
              </a:rPr>
              <a:t>1951 г</a:t>
            </a:r>
            <a:r>
              <a:rPr lang="ru-RU" dirty="0">
                <a:solidFill>
                  <a:srgbClr val="002060"/>
                </a:solidFill>
                <a:latin typeface="Times New Roman" panose="02020603050405020304" pitchFamily="18" charset="0"/>
                <a:cs typeface="Times New Roman" panose="02020603050405020304" pitchFamily="18" charset="0"/>
              </a:rPr>
              <a:t>. С.Т. </a:t>
            </a:r>
            <a:r>
              <a:rPr lang="ru-RU" dirty="0" err="1">
                <a:solidFill>
                  <a:srgbClr val="002060"/>
                </a:solidFill>
                <a:latin typeface="Times New Roman" panose="02020603050405020304" pitchFamily="18" charset="0"/>
                <a:cs typeface="Times New Roman" panose="02020603050405020304" pitchFamily="18" charset="0"/>
              </a:rPr>
              <a:t>Щенников</a:t>
            </a:r>
            <a:r>
              <a:rPr lang="ru-RU" dirty="0">
                <a:solidFill>
                  <a:srgbClr val="002060"/>
                </a:solidFill>
                <a:latin typeface="Times New Roman" panose="02020603050405020304" pitchFamily="18" charset="0"/>
                <a:cs typeface="Times New Roman" panose="02020603050405020304" pitchFamily="18" charset="0"/>
              </a:rPr>
              <a:t> приготовил на куриных эмбрионах вакцину. Инфекционный ларинготрахеит птиц распространен в США, Канаде, в странах Южной Америки, в Европе, Африке, Австралии, Азии. В России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регистрируется в основном в хозяйствах с поточным промышленным содержанием птицы</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087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Экономический ущерб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514350" indent="-514350" algn="just">
              <a:buAutoNum type="arabicPeriod"/>
            </a:pPr>
            <a:r>
              <a:rPr lang="ru-RU" dirty="0" smtClean="0">
                <a:solidFill>
                  <a:srgbClr val="002060"/>
                </a:solidFill>
                <a:latin typeface="Times New Roman" panose="02020603050405020304" pitchFamily="18" charset="0"/>
                <a:cs typeface="Times New Roman" panose="02020603050405020304" pitchFamily="18" charset="0"/>
              </a:rPr>
              <a:t>отход </a:t>
            </a:r>
            <a:r>
              <a:rPr lang="ru-RU" dirty="0">
                <a:solidFill>
                  <a:srgbClr val="002060"/>
                </a:solidFill>
                <a:latin typeface="Times New Roman" panose="02020603050405020304" pitchFamily="18" charset="0"/>
                <a:cs typeface="Times New Roman" panose="02020603050405020304" pitchFamily="18" charset="0"/>
              </a:rPr>
              <a:t>птицы, летальность достигает 15-50%, </a:t>
            </a:r>
            <a:endParaRPr lang="ru-RU" dirty="0" smtClean="0">
              <a:solidFill>
                <a:srgbClr val="002060"/>
              </a:solidFill>
              <a:latin typeface="Times New Roman" panose="02020603050405020304" pitchFamily="18" charset="0"/>
              <a:cs typeface="Times New Roman" panose="02020603050405020304" pitchFamily="18" charset="0"/>
            </a:endParaRPr>
          </a:p>
          <a:p>
            <a:pPr marL="514350" indent="-514350" algn="just">
              <a:buAutoNum type="arabicPeriod"/>
            </a:pPr>
            <a:r>
              <a:rPr lang="ru-RU" dirty="0" smtClean="0">
                <a:solidFill>
                  <a:srgbClr val="002060"/>
                </a:solidFill>
                <a:latin typeface="Times New Roman" panose="02020603050405020304" pitchFamily="18" charset="0"/>
                <a:cs typeface="Times New Roman" panose="02020603050405020304" pitchFamily="18" charset="0"/>
              </a:rPr>
              <a:t>снижение </a:t>
            </a:r>
            <a:r>
              <a:rPr lang="ru-RU" dirty="0">
                <a:solidFill>
                  <a:srgbClr val="002060"/>
                </a:solidFill>
                <a:latin typeface="Times New Roman" panose="02020603050405020304" pitchFamily="18" charset="0"/>
                <a:cs typeface="Times New Roman" panose="02020603050405020304" pitchFamily="18" charset="0"/>
              </a:rPr>
              <a:t>яйценоскости у переболевших и выздоровевших несушек на 10-30%,привесов. </a:t>
            </a:r>
            <a:endParaRPr lang="ru-RU" dirty="0" smtClean="0">
              <a:solidFill>
                <a:srgbClr val="002060"/>
              </a:solidFill>
              <a:latin typeface="Times New Roman" panose="02020603050405020304" pitchFamily="18" charset="0"/>
              <a:cs typeface="Times New Roman" panose="02020603050405020304" pitchFamily="18" charset="0"/>
            </a:endParaRPr>
          </a:p>
          <a:p>
            <a:pPr marL="514350" indent="-514350" algn="just">
              <a:buAutoNum type="arabicPeriod"/>
            </a:pPr>
            <a:r>
              <a:rPr lang="ru-RU" dirty="0" smtClean="0">
                <a:solidFill>
                  <a:srgbClr val="002060"/>
                </a:solidFill>
                <a:latin typeface="Times New Roman" panose="02020603050405020304" pitchFamily="18" charset="0"/>
                <a:cs typeface="Times New Roman" panose="02020603050405020304" pitchFamily="18" charset="0"/>
              </a:rPr>
              <a:t>затраты </a:t>
            </a:r>
            <a:r>
              <a:rPr lang="ru-RU" dirty="0">
                <a:solidFill>
                  <a:srgbClr val="002060"/>
                </a:solidFill>
                <a:latin typeface="Times New Roman" panose="02020603050405020304" pitchFamily="18" charset="0"/>
                <a:cs typeface="Times New Roman" panose="02020603050405020304" pitchFamily="18" charset="0"/>
              </a:rPr>
              <a:t>на мероприятия по купированию инфекции. Большой ущерб причиняет преждевременная выбраковка больной птицы</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851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Этиология</a:t>
            </a:r>
            <a:endParaRPr lang="ru-RU" b="1" dirty="0"/>
          </a:p>
        </p:txBody>
      </p:sp>
      <p:sp>
        <p:nvSpPr>
          <p:cNvPr id="3" name="Объект 2"/>
          <p:cNvSpPr>
            <a:spLocks noGrp="1"/>
          </p:cNvSpPr>
          <p:nvPr>
            <p:ph idx="1"/>
          </p:nvPr>
        </p:nvSpPr>
        <p:spPr>
          <a:xfrm>
            <a:off x="838200" y="1825625"/>
            <a:ext cx="10515600" cy="4763434"/>
          </a:xfrm>
        </p:spPr>
        <p:txBody>
          <a:bodyPr>
            <a:normAutofit/>
          </a:bodyPr>
          <a:lstStyle/>
          <a:p>
            <a:pPr marL="0" indent="538163" algn="just">
              <a:buNone/>
            </a:pPr>
            <a:r>
              <a:rPr lang="ru-RU" dirty="0" smtClean="0">
                <a:solidFill>
                  <a:srgbClr val="002060"/>
                </a:solidFill>
                <a:latin typeface="Times New Roman" panose="02020603050405020304" pitchFamily="18" charset="0"/>
                <a:cs typeface="Times New Roman" panose="02020603050405020304" pitchFamily="18" charset="0"/>
              </a:rPr>
              <a:t>Возбудитель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вирус, принадлежит к семейству </a:t>
            </a:r>
            <a:r>
              <a:rPr lang="ru-RU" dirty="0" err="1">
                <a:solidFill>
                  <a:srgbClr val="002060"/>
                </a:solidFill>
                <a:latin typeface="Times New Roman" panose="02020603050405020304" pitchFamily="18" charset="0"/>
                <a:cs typeface="Times New Roman" panose="02020603050405020304" pitchFamily="18" charset="0"/>
              </a:rPr>
              <a:t>Herpesviridae</a:t>
            </a:r>
            <a:r>
              <a:rPr lang="ru-RU" dirty="0">
                <a:solidFill>
                  <a:srgbClr val="002060"/>
                </a:solidFill>
                <a:latin typeface="Times New Roman" panose="02020603050405020304" pitchFamily="18" charset="0"/>
                <a:cs typeface="Times New Roman" panose="02020603050405020304" pitchFamily="18" charset="0"/>
              </a:rPr>
              <a:t>. Вирус в большом количестве содержится в экссудате и эпителиальных тканях верхних дыхательных путей, в меньшем количестве его можно обнаружить в печени и селезенке. О размере вируса данные разноречивы: одни исследователи считают их от 30 до 100нµ, другие- от 150 до 240нµ. Вирионы имеют сферическую форму. У вирионов различают три структурных компонента: стержень (</a:t>
            </a:r>
            <a:r>
              <a:rPr lang="ru-RU" dirty="0" err="1">
                <a:solidFill>
                  <a:srgbClr val="002060"/>
                </a:solidFill>
                <a:latin typeface="Times New Roman" panose="02020603050405020304" pitchFamily="18" charset="0"/>
                <a:cs typeface="Times New Roman" panose="02020603050405020304" pitchFamily="18" charset="0"/>
              </a:rPr>
              <a:t>нуклеоид</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капсид</a:t>
            </a:r>
            <a:r>
              <a:rPr lang="ru-RU" dirty="0">
                <a:solidFill>
                  <a:srgbClr val="002060"/>
                </a:solidFill>
                <a:latin typeface="Times New Roman" panose="02020603050405020304" pitchFamily="18" charset="0"/>
                <a:cs typeface="Times New Roman" panose="02020603050405020304" pitchFamily="18" charset="0"/>
              </a:rPr>
              <a:t> с </a:t>
            </a:r>
            <a:r>
              <a:rPr lang="ru-RU" dirty="0" err="1">
                <a:solidFill>
                  <a:srgbClr val="002060"/>
                </a:solidFill>
                <a:latin typeface="Times New Roman" panose="02020603050405020304" pitchFamily="18" charset="0"/>
                <a:cs typeface="Times New Roman" panose="02020603050405020304" pitchFamily="18" charset="0"/>
              </a:rPr>
              <a:t>капсомерами</a:t>
            </a:r>
            <a:r>
              <a:rPr lang="ru-RU" dirty="0">
                <a:solidFill>
                  <a:srgbClr val="002060"/>
                </a:solidFill>
                <a:latin typeface="Times New Roman" panose="02020603050405020304" pitchFamily="18" charset="0"/>
                <a:cs typeface="Times New Roman" panose="02020603050405020304" pitchFamily="18" charset="0"/>
              </a:rPr>
              <a:t> и оболочку. Размер частиц зависит от места локализации вируса, например в цитоплазме он больше, чем в ядре пораженной клетки</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415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Устойчивость</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538163" algn="just">
              <a:buNone/>
            </a:pPr>
            <a:r>
              <a:rPr lang="ru-RU" dirty="0">
                <a:solidFill>
                  <a:srgbClr val="002060"/>
                </a:solidFill>
              </a:rPr>
              <a:t>Вирус устойчив во внешней среде, особенно при минусовой температуре. В замороженных тушках вирус сохраняется более </a:t>
            </a:r>
            <a:r>
              <a:rPr lang="ru-RU" dirty="0" smtClean="0">
                <a:solidFill>
                  <a:srgbClr val="002060"/>
                </a:solidFill>
              </a:rPr>
              <a:t>19 </a:t>
            </a:r>
            <a:r>
              <a:rPr lang="ru-RU" dirty="0" err="1" smtClean="0">
                <a:solidFill>
                  <a:srgbClr val="002060"/>
                </a:solidFill>
              </a:rPr>
              <a:t>мес</a:t>
            </a:r>
            <a:r>
              <a:rPr lang="ru-RU" dirty="0">
                <a:solidFill>
                  <a:srgbClr val="002060"/>
                </a:solidFill>
              </a:rPr>
              <a:t>, в трупах, зарытых летом в землю на глубину </a:t>
            </a:r>
            <a:r>
              <a:rPr lang="ru-RU" dirty="0" smtClean="0">
                <a:solidFill>
                  <a:srgbClr val="002060"/>
                </a:solidFill>
              </a:rPr>
              <a:t>120 см</a:t>
            </a:r>
            <a:r>
              <a:rPr lang="ru-RU" dirty="0">
                <a:solidFill>
                  <a:srgbClr val="002060"/>
                </a:solidFill>
              </a:rPr>
              <a:t>, — до 47дней, в трупах на поверхности земли (апрель-май) – свыше 30 дней, </a:t>
            </a:r>
            <a:r>
              <a:rPr lang="ru-RU" dirty="0" smtClean="0">
                <a:solidFill>
                  <a:srgbClr val="002060"/>
                </a:solidFill>
              </a:rPr>
              <a:t>высушенный-359 </a:t>
            </a:r>
            <a:r>
              <a:rPr lang="ru-RU" dirty="0" err="1" smtClean="0">
                <a:solidFill>
                  <a:srgbClr val="002060"/>
                </a:solidFill>
              </a:rPr>
              <a:t>дн</a:t>
            </a:r>
            <a:r>
              <a:rPr lang="ru-RU" dirty="0">
                <a:solidFill>
                  <a:srgbClr val="002060"/>
                </a:solidFill>
              </a:rPr>
              <a:t>. При температуре 37° С на скорлупе яиц погибает через </a:t>
            </a:r>
            <a:r>
              <a:rPr lang="ru-RU" dirty="0" smtClean="0">
                <a:solidFill>
                  <a:srgbClr val="002060"/>
                </a:solidFill>
              </a:rPr>
              <a:t>12 ч</a:t>
            </a:r>
            <a:r>
              <a:rPr lang="ru-RU" dirty="0">
                <a:solidFill>
                  <a:srgbClr val="002060"/>
                </a:solidFill>
              </a:rPr>
              <a:t>, при нагревании до 55° С — через </a:t>
            </a:r>
            <a:r>
              <a:rPr lang="ru-RU" dirty="0" smtClean="0">
                <a:solidFill>
                  <a:srgbClr val="002060"/>
                </a:solidFill>
              </a:rPr>
              <a:t>2 ч</a:t>
            </a:r>
            <a:r>
              <a:rPr lang="ru-RU" dirty="0">
                <a:solidFill>
                  <a:srgbClr val="002060"/>
                </a:solidFill>
              </a:rPr>
              <a:t>, при кипячении — немедленно. В помещении птичника вирус сохраняется не более 6-9 дней. Солнечный свет убивает вирус через </a:t>
            </a:r>
            <a:r>
              <a:rPr lang="ru-RU" dirty="0" smtClean="0">
                <a:solidFill>
                  <a:srgbClr val="002060"/>
                </a:solidFill>
              </a:rPr>
              <a:t>7 часов</a:t>
            </a:r>
            <a:r>
              <a:rPr lang="ru-RU" dirty="0">
                <a:solidFill>
                  <a:srgbClr val="002060"/>
                </a:solidFill>
              </a:rPr>
              <a:t>. Вирус малоустойчив к действию дезинфицирующих средств, 3-%-</a:t>
            </a:r>
            <a:r>
              <a:rPr lang="ru-RU" dirty="0" err="1">
                <a:solidFill>
                  <a:srgbClr val="002060"/>
                </a:solidFill>
              </a:rPr>
              <a:t>ный</a:t>
            </a:r>
            <a:r>
              <a:rPr lang="ru-RU" dirty="0">
                <a:solidFill>
                  <a:srgbClr val="002060"/>
                </a:solidFill>
              </a:rPr>
              <a:t> раствор едкого натра и 3%-</a:t>
            </a:r>
            <a:r>
              <a:rPr lang="ru-RU" dirty="0" err="1">
                <a:solidFill>
                  <a:srgbClr val="002060"/>
                </a:solidFill>
              </a:rPr>
              <a:t>ный</a:t>
            </a:r>
            <a:r>
              <a:rPr lang="ru-RU" dirty="0">
                <a:solidFill>
                  <a:srgbClr val="002060"/>
                </a:solidFill>
              </a:rPr>
              <a:t> раствор крезола инактивируют его через 30 секунд</a:t>
            </a:r>
            <a:r>
              <a:rPr lang="ru-RU" dirty="0" smtClean="0">
                <a:solidFill>
                  <a:srgbClr val="002060"/>
                </a:solidFill>
              </a:rPr>
              <a:t>. </a:t>
            </a:r>
            <a:endParaRPr lang="ru-RU" dirty="0">
              <a:solidFill>
                <a:srgbClr val="002060"/>
              </a:solidFill>
            </a:endParaRPr>
          </a:p>
        </p:txBody>
      </p:sp>
    </p:spTree>
    <p:extLst>
      <p:ext uri="{BB962C8B-B14F-4D97-AF65-F5344CB8AC3E}">
        <p14:creationId xmlns:p14="http://schemas.microsoft.com/office/powerpoint/2010/main" val="4125466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4070" y="0"/>
            <a:ext cx="10515600" cy="1325563"/>
          </a:xfrm>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Эпизоотологические данные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3046" y="1492623"/>
            <a:ext cx="11062447" cy="5096436"/>
          </a:xfrm>
        </p:spPr>
        <p:txBody>
          <a:bodyPr>
            <a:normAutofit fontScale="92500" lnSpcReduction="10000"/>
          </a:bodyPr>
          <a:lstStyle/>
          <a:p>
            <a:pPr marL="0" indent="538163"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В </a:t>
            </a:r>
            <a:r>
              <a:rPr lang="ru-RU" dirty="0">
                <a:solidFill>
                  <a:srgbClr val="002060"/>
                </a:solidFill>
                <a:latin typeface="Times New Roman" panose="02020603050405020304" pitchFamily="18" charset="0"/>
                <a:cs typeface="Times New Roman" panose="02020603050405020304" pitchFamily="18" charset="0"/>
              </a:rPr>
              <a:t>естественных условиях к вирусу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восприимчивы куры, фазаны, павлины и индейки. Более восприимчивы молодые куры в возрасте от 5месяцев до года, но могут заболеть цыплята с 20-35-дневного возраста.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свойственна некоторая сезонность, что связано с изменением погодных условий, низкой температурой, высокой влажностью в помещениях и ухудшением содержания птиц зимой в ЛПХ И КФХ. Дополнительно, низкие температуры способствуют более длительной сохранности возбудителя во внешней среде. Заболевание у молодых кур и цыплят возникает после перевода птицы в другие помещения с более худшими условиями содержания (повышенная влажность, недостаточная вентиляция, неполноценное кормление и т.п.). Цыплята, выведенные из полноценных инкубационных яиц, устойчивы к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в первые дни жизни</a:t>
            </a:r>
            <a:r>
              <a:rPr lang="ru-RU" dirty="0" smtClean="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50643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Симптомы и течение болезни</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12694" y="1825624"/>
            <a:ext cx="10865224" cy="5032375"/>
          </a:xfrm>
        </p:spPr>
        <p:txBody>
          <a:bodyPr>
            <a:normAutofit/>
          </a:bodyPr>
          <a:lstStyle/>
          <a:p>
            <a:pPr marL="0" indent="538163" algn="just">
              <a:buNone/>
            </a:pPr>
            <a:r>
              <a:rPr lang="ru-RU" dirty="0" smtClean="0">
                <a:solidFill>
                  <a:srgbClr val="002060"/>
                </a:solidFill>
                <a:latin typeface="Times New Roman" panose="02020603050405020304" pitchFamily="18" charset="0"/>
                <a:cs typeface="Times New Roman" panose="02020603050405020304" pitchFamily="18" charset="0"/>
              </a:rPr>
              <a:t>Инкубационный </a:t>
            </a:r>
            <a:r>
              <a:rPr lang="ru-RU" dirty="0">
                <a:solidFill>
                  <a:srgbClr val="002060"/>
                </a:solidFill>
                <a:latin typeface="Times New Roman" panose="02020603050405020304" pitchFamily="18" charset="0"/>
                <a:cs typeface="Times New Roman" panose="02020603050405020304" pitchFamily="18" charset="0"/>
              </a:rPr>
              <a:t>период в зависимости от вирулентности и количества вируса, попавшего в организм, а также от устойчивости птицы к заболеванию колеблется от 2 до 30 дней. Первые клинические симптомы болезни у птицы при попадании вируса </a:t>
            </a:r>
            <a:r>
              <a:rPr lang="ru-RU" dirty="0" err="1">
                <a:solidFill>
                  <a:srgbClr val="002060"/>
                </a:solidFill>
                <a:latin typeface="Times New Roman" panose="02020603050405020304" pitchFamily="18" charset="0"/>
                <a:cs typeface="Times New Roman" panose="02020603050405020304" pitchFamily="18" charset="0"/>
              </a:rPr>
              <a:t>интратрахеальным</a:t>
            </a:r>
            <a:r>
              <a:rPr lang="ru-RU" dirty="0">
                <a:solidFill>
                  <a:srgbClr val="002060"/>
                </a:solidFill>
                <a:latin typeface="Times New Roman" panose="02020603050405020304" pitchFamily="18" charset="0"/>
                <a:cs typeface="Times New Roman" panose="02020603050405020304" pitchFamily="18" charset="0"/>
              </a:rPr>
              <a:t> путем появляются через 3-7 дней. Течение болезни при </a:t>
            </a:r>
            <a:r>
              <a:rPr lang="ru-RU" dirty="0" smtClean="0">
                <a:solidFill>
                  <a:srgbClr val="002060"/>
                </a:solidFill>
                <a:latin typeface="Times New Roman" panose="02020603050405020304" pitchFamily="18" charset="0"/>
                <a:cs typeface="Times New Roman" panose="02020603050405020304" pitchFamily="18" charset="0"/>
              </a:rPr>
              <a:t>ИЛП </a:t>
            </a:r>
            <a:r>
              <a:rPr lang="ru-RU" dirty="0">
                <a:solidFill>
                  <a:srgbClr val="002060"/>
                </a:solidFill>
                <a:latin typeface="Times New Roman" panose="02020603050405020304" pitchFamily="18" charset="0"/>
                <a:cs typeface="Times New Roman" panose="02020603050405020304" pitchFamily="18" charset="0"/>
              </a:rPr>
              <a:t>может быть острым, подострым, хроническим и бессимптомным. При этом у больной птицы различают три формы болезни: </a:t>
            </a:r>
            <a:r>
              <a:rPr lang="ru-RU" dirty="0" err="1">
                <a:solidFill>
                  <a:srgbClr val="002060"/>
                </a:solidFill>
                <a:latin typeface="Times New Roman" panose="02020603050405020304" pitchFamily="18" charset="0"/>
                <a:cs typeface="Times New Roman" panose="02020603050405020304" pitchFamily="18" charset="0"/>
              </a:rPr>
              <a:t>ларинго</a:t>
            </a:r>
            <a:r>
              <a:rPr lang="ru-RU" dirty="0">
                <a:solidFill>
                  <a:srgbClr val="002060"/>
                </a:solidFill>
                <a:latin typeface="Times New Roman" panose="02020603050405020304" pitchFamily="18" charset="0"/>
                <a:cs typeface="Times New Roman" panose="02020603050405020304" pitchFamily="18" charset="0"/>
              </a:rPr>
              <a:t>-трахеальную, конъюнктивальную и атипичную</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47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Историческая </a:t>
            </a:r>
            <a:r>
              <a:rPr lang="ru-RU" b="1" dirty="0" smtClean="0">
                <a:solidFill>
                  <a:srgbClr val="002060"/>
                </a:solidFill>
                <a:latin typeface="Times New Roman" panose="02020603050405020304" pitchFamily="18" charset="0"/>
                <a:cs typeface="Times New Roman" panose="02020603050405020304" pitchFamily="18" charset="0"/>
              </a:rPr>
              <a:t>справка </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538163" algn="just">
              <a:buNone/>
            </a:pPr>
            <a:r>
              <a:rPr lang="ru-RU" dirty="0" smtClean="0">
                <a:solidFill>
                  <a:srgbClr val="002060"/>
                </a:solidFill>
              </a:rPr>
              <a:t>Заболевание </a:t>
            </a:r>
            <a:r>
              <a:rPr lang="ru-RU" dirty="0">
                <a:solidFill>
                  <a:srgbClr val="002060"/>
                </a:solidFill>
              </a:rPr>
              <a:t>известно с глубокой древности под различными названиями. Раньше оспа птиц рассматривалась не как единое заболевание, а как два самостоятельные болезни дифтерит и оспа. В дальнейшем, учитывая, что более характерной и специфической формой поражения является оспенная, а возбудитель ее вообще близок к оспенным вирусам, эту болезнь у птиц стали называть оспой. Оспа птиц в зарубежных странах распространена повсеместно (США, Канаде, в Южной Америке, Азии и в Европе</a:t>
            </a:r>
            <a:r>
              <a:rPr lang="ru-RU" dirty="0" smtClean="0">
                <a:solidFill>
                  <a:srgbClr val="002060"/>
                </a:solidFill>
              </a:rPr>
              <a:t>). </a:t>
            </a:r>
            <a:endParaRPr lang="ru-RU" dirty="0">
              <a:solidFill>
                <a:srgbClr val="002060"/>
              </a:solidFill>
            </a:endParaRPr>
          </a:p>
        </p:txBody>
      </p:sp>
    </p:spTree>
    <p:extLst>
      <p:ext uri="{BB962C8B-B14F-4D97-AF65-F5344CB8AC3E}">
        <p14:creationId xmlns:p14="http://schemas.microsoft.com/office/powerpoint/2010/main" val="1963231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0282" y="-105523"/>
            <a:ext cx="10515600" cy="1325563"/>
          </a:xfrm>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Формы течения болезни</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51329" y="1425388"/>
            <a:ext cx="11187953" cy="5432611"/>
          </a:xfrm>
        </p:spPr>
        <p:txBody>
          <a:bodyPr>
            <a:normAutofit fontScale="85000" lnSpcReduction="20000"/>
          </a:bodyPr>
          <a:lstStyle/>
          <a:p>
            <a:pPr marL="0" indent="538163" algn="just">
              <a:lnSpc>
                <a:spcPct val="12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При остром течении </a:t>
            </a:r>
            <a:r>
              <a:rPr lang="ru-RU" b="1" dirty="0" err="1">
                <a:solidFill>
                  <a:srgbClr val="002060"/>
                </a:solidFill>
                <a:latin typeface="Times New Roman" panose="02020603050405020304" pitchFamily="18" charset="0"/>
                <a:cs typeface="Times New Roman" panose="02020603050405020304" pitchFamily="18" charset="0"/>
              </a:rPr>
              <a:t>ларинго</a:t>
            </a:r>
            <a:r>
              <a:rPr lang="ru-RU" b="1" dirty="0">
                <a:solidFill>
                  <a:srgbClr val="002060"/>
                </a:solidFill>
                <a:latin typeface="Times New Roman" panose="02020603050405020304" pitchFamily="18" charset="0"/>
                <a:cs typeface="Times New Roman" panose="02020603050405020304" pitchFamily="18" charset="0"/>
              </a:rPr>
              <a:t>-трахеальной формы</a:t>
            </a:r>
            <a:r>
              <a:rPr lang="ru-RU" dirty="0">
                <a:solidFill>
                  <a:srgbClr val="002060"/>
                </a:solidFill>
                <a:latin typeface="Times New Roman" panose="02020603050405020304" pitchFamily="18" charset="0"/>
                <a:cs typeface="Times New Roman" panose="02020603050405020304" pitchFamily="18" charset="0"/>
              </a:rPr>
              <a:t>, как правило, вначале заболевают отдельные куры, а через 7-10 дней </a:t>
            </a:r>
            <a:r>
              <a:rPr lang="ru-RU" dirty="0" smtClean="0">
                <a:solidFill>
                  <a:srgbClr val="002060"/>
                </a:solidFill>
                <a:latin typeface="Times New Roman" panose="02020603050405020304" pitchFamily="18" charset="0"/>
                <a:cs typeface="Times New Roman" panose="02020603050405020304" pitchFamily="18" charset="0"/>
              </a:rPr>
              <a:t>– вся </a:t>
            </a:r>
            <a:r>
              <a:rPr lang="ru-RU" dirty="0">
                <a:solidFill>
                  <a:srgbClr val="002060"/>
                </a:solidFill>
                <a:latin typeface="Times New Roman" panose="02020603050405020304" pitchFamily="18" charset="0"/>
                <a:cs typeface="Times New Roman" panose="02020603050405020304" pitchFamily="18" charset="0"/>
              </a:rPr>
              <a:t>птица неблагополучной группы. У больной птицы отмечаем общее угнетение, вялость; пропадает аппетит, отказываются от корма, птица становится малоподвижной, сидит с закрытыми глазами. При внимательном прослушивании в вечернее время спокойно сидящей птицы слышим разнообразные свистящие, каркающие и хрипящие звуки. Закупорка гортани, трахеи экссудатом приводит к нарушению дыхания</a:t>
            </a:r>
            <a:r>
              <a:rPr lang="ru-RU" dirty="0" smtClean="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При проведении пальпации в области гортани и трахеальной трубки вызывает у птицы приступы кашля. Птица откашливает экссудат, где иногда содержится примесь крови. При осмотре раскрытого клюва заметны гиперемия и отек слизистой оболочки гортани и трахеи, иногда с кровоизлияниями. В затянувшихся случаях вокруг гортани скапливается творожисто-фибринозные наложения. У больной птицы прекращается яйценоскость. Летальность при остром течении ларинготрахеита часто составляет 10-60%, в зависимости от неблагоприятных факторов кормления и содержания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307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538163" algn="just">
              <a:buNone/>
            </a:pPr>
            <a:r>
              <a:rPr lang="ru-RU" b="1" dirty="0">
                <a:solidFill>
                  <a:srgbClr val="002060"/>
                </a:solidFill>
                <a:latin typeface="Times New Roman" panose="02020603050405020304" pitchFamily="18" charset="0"/>
                <a:cs typeface="Times New Roman" panose="02020603050405020304" pitchFamily="18" charset="0"/>
              </a:rPr>
              <a:t>Подострое течение </a:t>
            </a:r>
            <a:r>
              <a:rPr lang="ru-RU" b="1"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протекает 2-3 недели, клинические признаки выражены слабее. Птица выздоравливает или заболевание становится хроническим (свыше месяца) и характеризуется периодическими улучшением в состоянии птицы. У птицы наблюдаются кашель, затрудненное дыхание, анемичность гребня и сережек, при осмотре глотки и гортани обнаруживают фибринозные, легко снимающиеся сероватые наложения, яйцекладка снижается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0161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0646"/>
            <a:ext cx="10766612" cy="6185647"/>
          </a:xfrm>
        </p:spPr>
        <p:txBody>
          <a:bodyPr>
            <a:normAutofit fontScale="77500" lnSpcReduction="20000"/>
          </a:bodyPr>
          <a:lstStyle/>
          <a:p>
            <a:pPr marL="0" indent="538163" algn="just">
              <a:lnSpc>
                <a:spcPct val="12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Конъюнктивальная форма болезни, </a:t>
            </a:r>
            <a:r>
              <a:rPr lang="ru-RU" dirty="0">
                <a:solidFill>
                  <a:srgbClr val="002060"/>
                </a:solidFill>
                <a:latin typeface="Times New Roman" panose="02020603050405020304" pitchFamily="18" charset="0"/>
                <a:cs typeface="Times New Roman" panose="02020603050405020304" pitchFamily="18" charset="0"/>
              </a:rPr>
              <a:t>которая обычно протекает хронически чаще поражает цыплят при интенсивной поточной системе выращивания, когда происходит </a:t>
            </a:r>
            <a:r>
              <a:rPr lang="ru-RU" dirty="0" err="1">
                <a:solidFill>
                  <a:srgbClr val="002060"/>
                </a:solidFill>
                <a:latin typeface="Times New Roman" panose="02020603050405020304" pitchFamily="18" charset="0"/>
                <a:cs typeface="Times New Roman" panose="02020603050405020304" pitchFamily="18" charset="0"/>
              </a:rPr>
              <a:t>перезаражение</a:t>
            </a:r>
            <a:r>
              <a:rPr lang="ru-RU" dirty="0">
                <a:solidFill>
                  <a:srgbClr val="002060"/>
                </a:solidFill>
                <a:latin typeface="Times New Roman" panose="02020603050405020304" pitchFamily="18" charset="0"/>
                <a:cs typeface="Times New Roman" panose="02020603050405020304" pitchFamily="18" charset="0"/>
              </a:rPr>
              <a:t> разновозрастной птицы. В начале заболевают отдельные цыплята 10-15 </a:t>
            </a:r>
            <a:r>
              <a:rPr lang="ru-RU" dirty="0" smtClean="0">
                <a:solidFill>
                  <a:srgbClr val="002060"/>
                </a:solidFill>
                <a:latin typeface="Times New Roman" panose="02020603050405020304" pitchFamily="18" charset="0"/>
                <a:cs typeface="Times New Roman" panose="02020603050405020304" pitchFamily="18" charset="0"/>
              </a:rPr>
              <a:t>– дневного </a:t>
            </a:r>
            <a:r>
              <a:rPr lang="ru-RU" dirty="0">
                <a:solidFill>
                  <a:srgbClr val="002060"/>
                </a:solidFill>
                <a:latin typeface="Times New Roman" panose="02020603050405020304" pitchFamily="18" charset="0"/>
                <a:cs typeface="Times New Roman" panose="02020603050405020304" pitchFamily="18" charset="0"/>
              </a:rPr>
              <a:t>возраста, а в дальнейшем поражается вся партия птицы. Основные клинические признаки — гиперемия слизистых оболочек глаза, деформация глазной щели (сужение глазной щели, выпячивание 3-го века во внутреннем углу глаза и синусит), отечность век, светобоязнь, слезотечение. В этот период заболевания температура тела у цыплят повышена на 1-2°. Выделяющийся экссудат склеивает веки глаз, на слизистой оболочке конъюнктивы заметны кровоизлияния, под третьим веком скапливаются фибринозные массы, наступает кератит и </a:t>
            </a:r>
            <a:r>
              <a:rPr lang="ru-RU" dirty="0" err="1">
                <a:solidFill>
                  <a:srgbClr val="002060"/>
                </a:solidFill>
                <a:latin typeface="Times New Roman" panose="02020603050405020304" pitchFamily="18" charset="0"/>
                <a:cs typeface="Times New Roman" panose="02020603050405020304" pitchFamily="18" charset="0"/>
              </a:rPr>
              <a:t>панофтальмия</a:t>
            </a:r>
            <a:r>
              <a:rPr lang="ru-RU" dirty="0">
                <a:solidFill>
                  <a:srgbClr val="002060"/>
                </a:solidFill>
                <a:latin typeface="Times New Roman" panose="02020603050405020304" pitchFamily="18" charset="0"/>
                <a:cs typeface="Times New Roman" panose="02020603050405020304" pitchFamily="18" charset="0"/>
              </a:rPr>
              <a:t> с потерей зрения. В процесс вовлекается подглазничный синус, слизистые оболочки носовой полости. Конъюнктивальная форма инфекционного ларинготрахеита продолжается от 20 дней до 2-3 месяцев и приводит к истощению цыплят и их повышенной браковке. Данная форма болезни может охватить 5-90% цыплят до 60-дневного возраста. Наиболее тяжело протекает болезнь при содержании птицы в помещениях с высокой влажностью и повышенным содержанием аммиака</a:t>
            </a:r>
            <a:r>
              <a:rPr lang="ru-RU" dirty="0" smtClean="0">
                <a:solidFill>
                  <a:srgbClr val="00206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335749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825625"/>
            <a:ext cx="10515600" cy="2074022"/>
          </a:xfrm>
        </p:spPr>
        <p:txBody>
          <a:bodyPr/>
          <a:lstStyle/>
          <a:p>
            <a:pPr marL="0" indent="538163" algn="just">
              <a:buNone/>
            </a:pPr>
            <a:r>
              <a:rPr lang="ru-RU" b="1" dirty="0">
                <a:solidFill>
                  <a:srgbClr val="002060"/>
                </a:solidFill>
                <a:latin typeface="Times New Roman" panose="02020603050405020304" pitchFamily="18" charset="0"/>
                <a:cs typeface="Times New Roman" panose="02020603050405020304" pitchFamily="18" charset="0"/>
              </a:rPr>
              <a:t>Атипичная форма </a:t>
            </a:r>
            <a:r>
              <a:rPr lang="ru-RU" dirty="0">
                <a:solidFill>
                  <a:srgbClr val="002060"/>
                </a:solidFill>
                <a:latin typeface="Times New Roman" panose="02020603050405020304" pitchFamily="18" charset="0"/>
                <a:cs typeface="Times New Roman" panose="02020603050405020304" pitchFamily="18" charset="0"/>
              </a:rPr>
              <a:t>выявляется серологическими исследованиями сыворотки крови птицы. Часто инфекционный ларинготрахеит протекает в ассоциации с другими инфекциями, например с респираторным микоплазмозом, </a:t>
            </a:r>
            <a:r>
              <a:rPr lang="ru-RU" dirty="0" err="1">
                <a:solidFill>
                  <a:srgbClr val="002060"/>
                </a:solidFill>
                <a:latin typeface="Times New Roman" panose="02020603050405020304" pitchFamily="18" charset="0"/>
                <a:cs typeface="Times New Roman" panose="02020603050405020304" pitchFamily="18" charset="0"/>
              </a:rPr>
              <a:t>колисептицемией</a:t>
            </a:r>
            <a:r>
              <a:rPr lang="ru-RU" dirty="0" smtClean="0">
                <a:solidFill>
                  <a:srgbClr val="002060"/>
                </a:solidFill>
              </a:rPr>
              <a:t>. </a:t>
            </a:r>
            <a:endParaRPr lang="ru-RU" dirty="0">
              <a:solidFill>
                <a:srgbClr val="002060"/>
              </a:solidFill>
            </a:endParaRPr>
          </a:p>
        </p:txBody>
      </p:sp>
    </p:spTree>
    <p:extLst>
      <p:ext uri="{BB962C8B-B14F-4D97-AF65-F5344CB8AC3E}">
        <p14:creationId xmlns:p14="http://schemas.microsoft.com/office/powerpoint/2010/main" val="958851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Диагноз</a:t>
            </a:r>
            <a:endParaRPr lang="ru-RU" b="1" dirty="0"/>
          </a:p>
        </p:txBody>
      </p:sp>
      <p:sp>
        <p:nvSpPr>
          <p:cNvPr id="3" name="Объект 2"/>
          <p:cNvSpPr>
            <a:spLocks noGrp="1"/>
          </p:cNvSpPr>
          <p:nvPr>
            <p:ph idx="1"/>
          </p:nvPr>
        </p:nvSpPr>
        <p:spPr>
          <a:xfrm>
            <a:off x="838200" y="1825624"/>
            <a:ext cx="10515600" cy="5032375"/>
          </a:xfrm>
        </p:spPr>
        <p:txBody>
          <a:bodyPr>
            <a:normAutofit fontScale="85000" lnSpcReduction="20000"/>
          </a:bodyPr>
          <a:lstStyle/>
          <a:p>
            <a:pPr marL="0" indent="538163"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Ставят </a:t>
            </a:r>
            <a:r>
              <a:rPr lang="ru-RU" dirty="0">
                <a:solidFill>
                  <a:srgbClr val="002060"/>
                </a:solidFill>
                <a:latin typeface="Times New Roman" panose="02020603050405020304" pitchFamily="18" charset="0"/>
                <a:cs typeface="Times New Roman" panose="02020603050405020304" pitchFamily="18" charset="0"/>
              </a:rPr>
              <a:t>на основании эпизоотологических, клинических, патологоанатомических данных, а также результатов лабораторных исследований (обнаружение </a:t>
            </a:r>
            <a:r>
              <a:rPr lang="ru-RU" dirty="0" err="1">
                <a:solidFill>
                  <a:srgbClr val="002060"/>
                </a:solidFill>
                <a:latin typeface="Times New Roman" panose="02020603050405020304" pitchFamily="18" charset="0"/>
                <a:cs typeface="Times New Roman" panose="02020603050405020304" pitchFamily="18" charset="0"/>
              </a:rPr>
              <a:t>интрануклеарных</a:t>
            </a:r>
            <a:r>
              <a:rPr lang="ru-RU" dirty="0">
                <a:solidFill>
                  <a:srgbClr val="002060"/>
                </a:solidFill>
                <a:latin typeface="Times New Roman" panose="02020603050405020304" pitchFamily="18" charset="0"/>
                <a:cs typeface="Times New Roman" panose="02020603050405020304" pitchFamily="18" charset="0"/>
              </a:rPr>
              <a:t> включений в эпителии трахеи, вируса там же с помощью флуоресцирующих антител, РДП</a:t>
            </a:r>
            <a:r>
              <a:rPr lang="ru-RU" dirty="0" smtClean="0">
                <a:solidFill>
                  <a:srgbClr val="002060"/>
                </a:solidFill>
                <a:latin typeface="Times New Roman" panose="02020603050405020304" pitchFamily="18" charset="0"/>
                <a:cs typeface="Times New Roman" panose="02020603050405020304" pitchFamily="18" charset="0"/>
              </a:rPr>
              <a:t>, РН</a:t>
            </a:r>
            <a:r>
              <a:rPr lang="ru-RU" dirty="0">
                <a:solidFill>
                  <a:srgbClr val="002060"/>
                </a:solidFill>
                <a:latin typeface="Times New Roman" panose="02020603050405020304" pitchFamily="18" charset="0"/>
                <a:cs typeface="Times New Roman" panose="02020603050405020304" pitchFamily="18" charset="0"/>
              </a:rPr>
              <a:t>). При атипическом течении болезни проводят лабораторные исследования. После исключения бактериальных инфекций ставят </a:t>
            </a:r>
            <a:r>
              <a:rPr lang="ru-RU" dirty="0" err="1">
                <a:solidFill>
                  <a:srgbClr val="002060"/>
                </a:solidFill>
                <a:latin typeface="Times New Roman" panose="02020603050405020304" pitchFamily="18" charset="0"/>
                <a:cs typeface="Times New Roman" panose="02020603050405020304" pitchFamily="18" charset="0"/>
              </a:rPr>
              <a:t>биопробу</a:t>
            </a:r>
            <a:r>
              <a:rPr lang="ru-RU" dirty="0">
                <a:solidFill>
                  <a:srgbClr val="002060"/>
                </a:solidFill>
                <a:latin typeface="Times New Roman" panose="02020603050405020304" pitchFamily="18" charset="0"/>
                <a:cs typeface="Times New Roman" panose="02020603050405020304" pitchFamily="18" charset="0"/>
              </a:rPr>
              <a:t>, выделяют вирус, ставят реакцию нейтрализации на эмбрионах, реакцию двойной диффузионной преципитации в агаровом геле, исследуют </a:t>
            </a:r>
            <a:r>
              <a:rPr lang="ru-RU" dirty="0" err="1">
                <a:solidFill>
                  <a:srgbClr val="002060"/>
                </a:solidFill>
                <a:latin typeface="Times New Roman" panose="02020603050405020304" pitchFamily="18" charset="0"/>
                <a:cs typeface="Times New Roman" panose="02020603050405020304" pitchFamily="18" charset="0"/>
              </a:rPr>
              <a:t>гистосрезы</a:t>
            </a:r>
            <a:r>
              <a:rPr lang="ru-RU" dirty="0">
                <a:solidFill>
                  <a:srgbClr val="002060"/>
                </a:solidFill>
                <a:latin typeface="Times New Roman" panose="02020603050405020304" pitchFamily="18" charset="0"/>
                <a:cs typeface="Times New Roman" panose="02020603050405020304" pitchFamily="18" charset="0"/>
              </a:rPr>
              <a:t> на наличие внутриядерных включений округлой или </a:t>
            </a:r>
            <a:r>
              <a:rPr lang="ru-RU" dirty="0" err="1">
                <a:solidFill>
                  <a:srgbClr val="002060"/>
                </a:solidFill>
                <a:latin typeface="Times New Roman" panose="02020603050405020304" pitchFamily="18" charset="0"/>
                <a:cs typeface="Times New Roman" panose="02020603050405020304" pitchFamily="18" charset="0"/>
              </a:rPr>
              <a:t>колбасовидной</a:t>
            </a:r>
            <a:r>
              <a:rPr lang="ru-RU" dirty="0">
                <a:solidFill>
                  <a:srgbClr val="002060"/>
                </a:solidFill>
                <a:latin typeface="Times New Roman" panose="02020603050405020304" pitchFamily="18" charset="0"/>
                <a:cs typeface="Times New Roman" panose="02020603050405020304" pitchFamily="18" charset="0"/>
              </a:rPr>
              <a:t> формы, окруженными ясно видимыми ободками. При подозрении на заболевание птиц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в ветеринарную лабораторию на исследование направляют клинически больную птицу в начальной стадии заболевания в количестве 4-5 голов и свежие трупы</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351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74813"/>
            <a:ext cx="10515600" cy="887506"/>
          </a:xfrm>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Дифференциальный диагноз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21340" y="1368425"/>
            <a:ext cx="11349317" cy="4938246"/>
          </a:xfrm>
        </p:spPr>
        <p:txBody>
          <a:bodyPr>
            <a:normAutofit fontScale="92500"/>
          </a:bodyPr>
          <a:lstStyle/>
          <a:p>
            <a:pPr marL="0" indent="631825" algn="just">
              <a:lnSpc>
                <a:spcPct val="11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необходимо отличать от псевдочумы, респираторного микоплазмоза, оспы, </a:t>
            </a:r>
            <a:r>
              <a:rPr lang="ru-RU" dirty="0" err="1">
                <a:solidFill>
                  <a:srgbClr val="002060"/>
                </a:solidFill>
                <a:latin typeface="Times New Roman" panose="02020603050405020304" pitchFamily="18" charset="0"/>
                <a:cs typeface="Times New Roman" panose="02020603050405020304" pitchFamily="18" charset="0"/>
              </a:rPr>
              <a:t>пастереллеза</a:t>
            </a:r>
            <a:r>
              <a:rPr lang="ru-RU" dirty="0">
                <a:solidFill>
                  <a:srgbClr val="002060"/>
                </a:solidFill>
                <a:latin typeface="Times New Roman" panose="02020603050405020304" pitchFamily="18" charset="0"/>
                <a:cs typeface="Times New Roman" panose="02020603050405020304" pitchFamily="18" charset="0"/>
              </a:rPr>
              <a:t> и авитаминоза А, заразного насморка, инфекционный бронхит. Псевдочума птиц отличается эпизоотическим течением, характерным поражением (кольцо геморрагий) слизистой оболочки железистого желудка, язвами на слизистой оболочке кишечника. Респираторный микоплазмоз распространяется медленно, поражает воздухоносные мешки, летальные исходы редки. Для исключения оспы птицу клинически обследуют на наличие оспенных поражений. </a:t>
            </a:r>
            <a:r>
              <a:rPr lang="ru-RU" dirty="0" err="1">
                <a:solidFill>
                  <a:srgbClr val="002060"/>
                </a:solidFill>
                <a:latin typeface="Times New Roman" panose="02020603050405020304" pitchFamily="18" charset="0"/>
                <a:cs typeface="Times New Roman" panose="02020603050405020304" pitchFamily="18" charset="0"/>
              </a:rPr>
              <a:t>Дифтероидную</a:t>
            </a:r>
            <a:r>
              <a:rPr lang="ru-RU" dirty="0">
                <a:solidFill>
                  <a:srgbClr val="002060"/>
                </a:solidFill>
                <a:latin typeface="Times New Roman" panose="02020603050405020304" pitchFamily="18" charset="0"/>
                <a:cs typeface="Times New Roman" panose="02020603050405020304" pitchFamily="18" charset="0"/>
              </a:rPr>
              <a:t> и конъюнктивальную форму оспы, ввиду сходности клинических симптомов, можно дифференцировать выделением и типизацией вируса. А-авитаминоз характеризуется легко снимающимися налетами в ротовой полости, отсутствием приступов удушья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271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8394" y="0"/>
            <a:ext cx="10515600" cy="1325563"/>
          </a:xfrm>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Иммунитет и иммунизация</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98394" y="1325564"/>
            <a:ext cx="10995212" cy="5250048"/>
          </a:xfrm>
        </p:spPr>
        <p:txBody>
          <a:bodyPr>
            <a:normAutofit fontScale="92500" lnSpcReduction="20000"/>
          </a:bodyPr>
          <a:lstStyle/>
          <a:p>
            <a:pPr marL="0" indent="538163"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После </a:t>
            </a:r>
            <a:r>
              <a:rPr lang="ru-RU" dirty="0" err="1">
                <a:solidFill>
                  <a:srgbClr val="002060"/>
                </a:solidFill>
                <a:latin typeface="Times New Roman" panose="02020603050405020304" pitchFamily="18" charset="0"/>
                <a:cs typeface="Times New Roman" panose="02020603050405020304" pitchFamily="18" charset="0"/>
              </a:rPr>
              <a:t>переболевания</a:t>
            </a:r>
            <a:r>
              <a:rPr lang="ru-RU" dirty="0">
                <a:solidFill>
                  <a:srgbClr val="002060"/>
                </a:solidFill>
                <a:latin typeface="Times New Roman" panose="02020603050405020304" pitchFamily="18" charset="0"/>
                <a:cs typeface="Times New Roman" panose="02020603050405020304" pitchFamily="18" charset="0"/>
              </a:rPr>
              <a:t>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куры приобретают длительную невосприимчивость к последующему заражению. Механизм его образования обуславливается клеточными и гуморальными факторами. Антитела после заражения появляются через 14-20 дней и сохраняются в сыворотке крови 2-3 месяца. Продолжительность иммунитета </a:t>
            </a:r>
            <a:r>
              <a:rPr lang="ru-RU" dirty="0" smtClean="0">
                <a:solidFill>
                  <a:srgbClr val="002060"/>
                </a:solidFill>
                <a:latin typeface="Times New Roman" panose="02020603050405020304" pitchFamily="18" charset="0"/>
                <a:cs typeface="Times New Roman" panose="02020603050405020304" pitchFamily="18" charset="0"/>
              </a:rPr>
              <a:t>5-7 месяцев</a:t>
            </a:r>
            <a:r>
              <a:rPr lang="ru-RU" dirty="0">
                <a:solidFill>
                  <a:srgbClr val="002060"/>
                </a:solidFill>
                <a:latin typeface="Times New Roman" panose="02020603050405020304" pitchFamily="18" charset="0"/>
                <a:cs typeface="Times New Roman" panose="02020603050405020304" pitchFamily="18" charset="0"/>
              </a:rPr>
              <a:t>. Для иммунизации используют природно-ослабленные и </a:t>
            </a:r>
            <a:r>
              <a:rPr lang="ru-RU" dirty="0" err="1">
                <a:solidFill>
                  <a:srgbClr val="002060"/>
                </a:solidFill>
                <a:latin typeface="Times New Roman" panose="02020603050405020304" pitchFamily="18" charset="0"/>
                <a:cs typeface="Times New Roman" panose="02020603050405020304" pitchFamily="18" charset="0"/>
              </a:rPr>
              <a:t>аттенуированные</a:t>
            </a:r>
            <a:r>
              <a:rPr lang="ru-RU" dirty="0">
                <a:solidFill>
                  <a:srgbClr val="002060"/>
                </a:solidFill>
                <a:latin typeface="Times New Roman" panose="02020603050405020304" pitchFamily="18" charset="0"/>
                <a:cs typeface="Times New Roman" panose="02020603050405020304" pitchFamily="18" charset="0"/>
              </a:rPr>
              <a:t> штаммы. В настоящее время в России и странах таможенного союза применяют вакцины ВНИИББП и </a:t>
            </a:r>
            <a:r>
              <a:rPr lang="ru-RU" dirty="0" err="1">
                <a:solidFill>
                  <a:srgbClr val="002060"/>
                </a:solidFill>
                <a:latin typeface="Times New Roman" panose="02020603050405020304" pitchFamily="18" charset="0"/>
                <a:cs typeface="Times New Roman" panose="02020603050405020304" pitchFamily="18" charset="0"/>
              </a:rPr>
              <a:t>ВНИИВВиМ</a:t>
            </a:r>
            <a:r>
              <a:rPr lang="ru-RU" dirty="0">
                <a:solidFill>
                  <a:srgbClr val="002060"/>
                </a:solidFill>
                <a:latin typeface="Times New Roman" panose="02020603050405020304" pitchFamily="18" charset="0"/>
                <a:cs typeface="Times New Roman" panose="02020603050405020304" pitchFamily="18" charset="0"/>
              </a:rPr>
              <a:t>. Данные вакцины применяют путем втирания в слизистую оболочку клоаки, закапывания на конъюнктиву и </a:t>
            </a:r>
            <a:r>
              <a:rPr lang="ru-RU" dirty="0" err="1">
                <a:solidFill>
                  <a:srgbClr val="002060"/>
                </a:solidFill>
                <a:latin typeface="Times New Roman" panose="02020603050405020304" pitchFamily="18" charset="0"/>
                <a:cs typeface="Times New Roman" panose="02020603050405020304" pitchFamily="18" charset="0"/>
              </a:rPr>
              <a:t>аэрозольно</a:t>
            </a:r>
            <a:r>
              <a:rPr lang="ru-RU" dirty="0">
                <a:solidFill>
                  <a:srgbClr val="002060"/>
                </a:solidFill>
                <a:latin typeface="Times New Roman" panose="02020603050405020304" pitchFamily="18" charset="0"/>
                <a:cs typeface="Times New Roman" panose="02020603050405020304" pitchFamily="18" charset="0"/>
              </a:rPr>
              <a:t>. При проведение аэрозольной вакцинации иммунитет развивается через 4-5 дней и сохраняется до года. На птицефабриках широко используется эмбрион-вирус-вакцина из клона НТ штамма ЦНИИПП, которая на данный момент менее реактогенная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898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Лечение</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538163" algn="just">
              <a:buNone/>
            </a:pPr>
            <a:r>
              <a:rPr lang="ru-RU" dirty="0" smtClean="0">
                <a:solidFill>
                  <a:srgbClr val="002060"/>
                </a:solidFill>
                <a:latin typeface="Times New Roman" panose="02020603050405020304" pitchFamily="18" charset="0"/>
                <a:cs typeface="Times New Roman" panose="02020603050405020304" pitchFamily="18" charset="0"/>
              </a:rPr>
              <a:t>На </a:t>
            </a:r>
            <a:r>
              <a:rPr lang="ru-RU" dirty="0">
                <a:solidFill>
                  <a:srgbClr val="002060"/>
                </a:solidFill>
                <a:latin typeface="Times New Roman" panose="02020603050405020304" pitchFamily="18" charset="0"/>
                <a:cs typeface="Times New Roman" panose="02020603050405020304" pitchFamily="18" charset="0"/>
              </a:rPr>
              <a:t>данный момент времени специфических эффективных лечебных средств при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пока не имеется. С целью уменьшения падежа птицы и профилактики снижения яйценоскости, применяют антибиотики в комбинации с </a:t>
            </a:r>
            <a:r>
              <a:rPr lang="ru-RU" dirty="0" err="1">
                <a:solidFill>
                  <a:srgbClr val="002060"/>
                </a:solidFill>
                <a:latin typeface="Times New Roman" panose="02020603050405020304" pitchFamily="18" charset="0"/>
                <a:cs typeface="Times New Roman" panose="02020603050405020304" pitchFamily="18" charset="0"/>
              </a:rPr>
              <a:t>фурозолидоном</a:t>
            </a:r>
            <a:r>
              <a:rPr lang="ru-RU" dirty="0">
                <a:solidFill>
                  <a:srgbClr val="002060"/>
                </a:solidFill>
                <a:latin typeface="Times New Roman" panose="02020603050405020304" pitchFamily="18" charset="0"/>
                <a:cs typeface="Times New Roman" panose="02020603050405020304" pitchFamily="18" charset="0"/>
              </a:rPr>
              <a:t> и </a:t>
            </a:r>
            <a:r>
              <a:rPr lang="ru-RU" dirty="0" err="1">
                <a:solidFill>
                  <a:srgbClr val="002060"/>
                </a:solidFill>
                <a:latin typeface="Times New Roman" panose="02020603050405020304" pitchFamily="18" charset="0"/>
                <a:cs typeface="Times New Roman" panose="02020603050405020304" pitchFamily="18" charset="0"/>
              </a:rPr>
              <a:t>тривитамином</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диоксидин</a:t>
            </a:r>
            <a:r>
              <a:rPr lang="ru-RU" dirty="0">
                <a:solidFill>
                  <a:srgbClr val="002060"/>
                </a:solidFill>
                <a:latin typeface="Times New Roman" panose="02020603050405020304" pitchFamily="18" charset="0"/>
                <a:cs typeface="Times New Roman" panose="02020603050405020304" pitchFamily="18" charset="0"/>
              </a:rPr>
              <a:t> (в помещении), </a:t>
            </a:r>
            <a:r>
              <a:rPr lang="ru-RU" dirty="0" err="1">
                <a:solidFill>
                  <a:srgbClr val="002060"/>
                </a:solidFill>
                <a:latin typeface="Times New Roman" panose="02020603050405020304" pitchFamily="18" charset="0"/>
                <a:cs typeface="Times New Roman" panose="02020603050405020304" pitchFamily="18" charset="0"/>
              </a:rPr>
              <a:t>ниграс</a:t>
            </a:r>
            <a:r>
              <a:rPr lang="ru-RU" dirty="0">
                <a:solidFill>
                  <a:srgbClr val="002060"/>
                </a:solidFill>
                <a:latin typeface="Times New Roman" panose="02020603050405020304" pitchFamily="18" charset="0"/>
                <a:cs typeface="Times New Roman" panose="02020603050405020304" pitchFamily="18" charset="0"/>
              </a:rPr>
              <a:t> (в виде аэрозоля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392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Профилактика и меры борьбы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825624"/>
            <a:ext cx="10515600" cy="5032375"/>
          </a:xfrm>
        </p:spPr>
        <p:txBody>
          <a:bodyPr>
            <a:normAutofit fontScale="70000" lnSpcReduction="20000"/>
          </a:bodyPr>
          <a:lstStyle/>
          <a:p>
            <a:pPr marL="0" indent="538163" algn="just">
              <a:lnSpc>
                <a:spcPct val="120000"/>
              </a:lnSpc>
              <a:spcBef>
                <a:spcPts val="0"/>
              </a:spcBef>
              <a:buNone/>
            </a:pPr>
            <a:r>
              <a:rPr lang="ru-RU" dirty="0" smtClean="0">
                <a:solidFill>
                  <a:srgbClr val="002060"/>
                </a:solidFill>
                <a:latin typeface="Times New Roman" panose="02020603050405020304" pitchFamily="18" charset="0"/>
                <a:cs typeface="Times New Roman" panose="02020603050405020304" pitchFamily="18" charset="0"/>
              </a:rPr>
              <a:t>Комплектование </a:t>
            </a:r>
            <a:r>
              <a:rPr lang="ru-RU" dirty="0">
                <a:solidFill>
                  <a:srgbClr val="002060"/>
                </a:solidFill>
                <a:latin typeface="Times New Roman" panose="02020603050405020304" pitchFamily="18" charset="0"/>
                <a:cs typeface="Times New Roman" panose="02020603050405020304" pitchFamily="18" charset="0"/>
              </a:rPr>
              <a:t>своего хозяйства яйцом, предназначенным для инкубации, и однодневными цыплятами осуществлять только из благополучных по </a:t>
            </a:r>
            <a:r>
              <a:rPr lang="ru-RU" dirty="0" smtClean="0">
                <a:solidFill>
                  <a:srgbClr val="002060"/>
                </a:solidFill>
                <a:latin typeface="Times New Roman" panose="02020603050405020304" pitchFamily="18" charset="0"/>
                <a:cs typeface="Times New Roman" panose="02020603050405020304" pitchFamily="18" charset="0"/>
              </a:rPr>
              <a:t>ИЛТ </a:t>
            </a:r>
            <a:r>
              <a:rPr lang="ru-RU" dirty="0">
                <a:solidFill>
                  <a:srgbClr val="002060"/>
                </a:solidFill>
                <a:latin typeface="Times New Roman" panose="02020603050405020304" pitchFamily="18" charset="0"/>
                <a:cs typeface="Times New Roman" panose="02020603050405020304" pitchFamily="18" charset="0"/>
              </a:rPr>
              <a:t>хозяйств. Необходимо проводить ветеринарно-санитарные мероприятия по надлежащему уходу, содержанию и кормлению птицы, особенно при клеточном </a:t>
            </a:r>
            <a:r>
              <a:rPr lang="ru-RU" dirty="0" err="1">
                <a:solidFill>
                  <a:srgbClr val="002060"/>
                </a:solidFill>
                <a:latin typeface="Times New Roman" panose="02020603050405020304" pitchFamily="18" charset="0"/>
                <a:cs typeface="Times New Roman" panose="02020603050405020304" pitchFamily="18" charset="0"/>
              </a:rPr>
              <a:t>безвыгульном</a:t>
            </a:r>
            <a:r>
              <a:rPr lang="ru-RU" dirty="0">
                <a:solidFill>
                  <a:srgbClr val="002060"/>
                </a:solidFill>
                <a:latin typeface="Times New Roman" panose="02020603050405020304" pitchFamily="18" charset="0"/>
                <a:cs typeface="Times New Roman" panose="02020603050405020304" pitchFamily="18" charset="0"/>
              </a:rPr>
              <a:t> содержании. Проводить дезинфекцию воздуха помещений в присутствии птицы с применением препаратов, способствующих частичной </a:t>
            </a:r>
            <a:r>
              <a:rPr lang="ru-RU" dirty="0" err="1">
                <a:solidFill>
                  <a:srgbClr val="002060"/>
                </a:solidFill>
                <a:latin typeface="Times New Roman" panose="02020603050405020304" pitchFamily="18" charset="0"/>
                <a:cs typeface="Times New Roman" panose="02020603050405020304" pitchFamily="18" charset="0"/>
              </a:rPr>
              <a:t>инактивации</a:t>
            </a:r>
            <a:r>
              <a:rPr lang="ru-RU" dirty="0">
                <a:solidFill>
                  <a:srgbClr val="002060"/>
                </a:solidFill>
                <a:latin typeface="Times New Roman" panose="02020603050405020304" pitchFamily="18" charset="0"/>
                <a:cs typeface="Times New Roman" panose="02020603050405020304" pitchFamily="18" charset="0"/>
              </a:rPr>
              <a:t> вируса и бактериальной микрофлоры в верхних дыхательных путях. Необходимо содержать птицу раздельно в зависимости от возраста. </a:t>
            </a:r>
            <a:r>
              <a:rPr lang="ru-RU" dirty="0" smtClean="0">
                <a:solidFill>
                  <a:srgbClr val="002060"/>
                </a:solidFill>
                <a:latin typeface="Times New Roman" panose="02020603050405020304" pitchFamily="18" charset="0"/>
                <a:cs typeface="Times New Roman" panose="02020603050405020304" pitchFamily="18" charset="0"/>
              </a:rPr>
              <a:t>При </a:t>
            </a:r>
            <a:r>
              <a:rPr lang="ru-RU" dirty="0">
                <a:solidFill>
                  <a:srgbClr val="002060"/>
                </a:solidFill>
                <a:latin typeface="Times New Roman" panose="02020603050405020304" pitchFamily="18" charset="0"/>
                <a:cs typeface="Times New Roman" panose="02020603050405020304" pitchFamily="18" charset="0"/>
              </a:rPr>
              <a:t>установлении заболевания птиц ларинготрахеитом в соответствии с приказом МСХ РФ № 476 от 19 декабря </a:t>
            </a:r>
            <a:r>
              <a:rPr lang="ru-RU" dirty="0" smtClean="0">
                <a:solidFill>
                  <a:srgbClr val="002060"/>
                </a:solidFill>
                <a:latin typeface="Times New Roman" panose="02020603050405020304" pitchFamily="18" charset="0"/>
                <a:cs typeface="Times New Roman" panose="02020603050405020304" pitchFamily="18" charset="0"/>
              </a:rPr>
              <a:t>2011 года «Об </a:t>
            </a:r>
            <a:r>
              <a:rPr lang="ru-RU" dirty="0">
                <a:solidFill>
                  <a:srgbClr val="002060"/>
                </a:solidFill>
                <a:latin typeface="Times New Roman" panose="02020603050405020304" pitchFamily="18" charset="0"/>
                <a:cs typeface="Times New Roman" panose="02020603050405020304" pitchFamily="18" charset="0"/>
              </a:rPr>
              <a:t>утверждении перечня заразных, в том числе особо опасных болезней животных по которым могут устанавливаться ограничительные мероприятия (карантин)» постановлением Губернатора области на хозяйство (ферму, птичник) накладывают карантин и в нем вводят ограничения. Мероприятия в неблагополучном хозяйстве проводятся в соответствии с временной инструкцией о мероприятиях по профилактике и ликвидации заболевания птиц инфекционным ларинготрахеитом. Утвержденной Главным управлением ветеринарии Госагропрома СССР 1 апреля 1983года</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849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215153"/>
            <a:ext cx="10515600" cy="981635"/>
          </a:xfrm>
        </p:spPr>
        <p:txBody>
          <a:bodyPr/>
          <a:lstStyle/>
          <a:p>
            <a:r>
              <a:rPr lang="ru-RU" b="1" dirty="0" smtClean="0">
                <a:solidFill>
                  <a:srgbClr val="002060"/>
                </a:solidFill>
                <a:latin typeface="Times New Roman" panose="02020603050405020304" pitchFamily="18" charset="0"/>
                <a:cs typeface="Times New Roman" panose="02020603050405020304" pitchFamily="18" charset="0"/>
              </a:rPr>
              <a:t>По условиям карантина запрещается: </a:t>
            </a:r>
            <a:endParaRPr lang="ru-RU" b="1" dirty="0"/>
          </a:p>
        </p:txBody>
      </p:sp>
      <p:sp>
        <p:nvSpPr>
          <p:cNvPr id="3" name="Объект 2"/>
          <p:cNvSpPr>
            <a:spLocks noGrp="1"/>
          </p:cNvSpPr>
          <p:nvPr>
            <p:ph idx="1"/>
          </p:nvPr>
        </p:nvSpPr>
        <p:spPr>
          <a:xfrm>
            <a:off x="441511" y="1556683"/>
            <a:ext cx="11308977" cy="5032375"/>
          </a:xfrm>
        </p:spPr>
        <p:txBody>
          <a:bodyPr>
            <a:normAutofit fontScale="92500" lnSpcReduction="20000"/>
          </a:bodyPr>
          <a:lstStyle/>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перемещение </a:t>
            </a:r>
            <a:r>
              <a:rPr lang="ru-RU" dirty="0">
                <a:solidFill>
                  <a:srgbClr val="002060"/>
                </a:solidFill>
                <a:latin typeface="Times New Roman" panose="02020603050405020304" pitchFamily="18" charset="0"/>
                <a:cs typeface="Times New Roman" panose="02020603050405020304" pitchFamily="18" charset="0"/>
              </a:rPr>
              <a:t>птицы внутри хозяйства (фермы, отделения, зоны) в период вспышки заболевания; </a:t>
            </a:r>
            <a:endParaRPr lang="ru-RU" dirty="0" smtClean="0">
              <a:solidFill>
                <a:srgbClr val="002060"/>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ввоз </a:t>
            </a:r>
            <a:r>
              <a:rPr lang="ru-RU" dirty="0">
                <a:solidFill>
                  <a:srgbClr val="002060"/>
                </a:solidFill>
                <a:latin typeface="Times New Roman" panose="02020603050405020304" pitchFamily="18" charset="0"/>
                <a:cs typeface="Times New Roman" panose="02020603050405020304" pitchFamily="18" charset="0"/>
              </a:rPr>
              <a:t>в неблагополучное хозяйство (ферму, отделение, зону) и вывоз из него птицы всех возрастов; вывоз инкубационных яиц в другие хозяйства; </a:t>
            </a:r>
            <a:endParaRPr lang="ru-RU" dirty="0" smtClean="0">
              <a:solidFill>
                <a:srgbClr val="002060"/>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использование </a:t>
            </a:r>
            <a:r>
              <a:rPr lang="ru-RU" dirty="0">
                <a:solidFill>
                  <a:srgbClr val="002060"/>
                </a:solidFill>
                <a:latin typeface="Times New Roman" panose="02020603050405020304" pitchFamily="18" charset="0"/>
                <a:cs typeface="Times New Roman" panose="02020603050405020304" pitchFamily="18" charset="0"/>
              </a:rPr>
              <a:t>для инкубации внутри хозяйства яиц из неблагополучных птичников; </a:t>
            </a:r>
            <a:endParaRPr lang="ru-RU" dirty="0" smtClean="0">
              <a:solidFill>
                <a:srgbClr val="002060"/>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вывоз </a:t>
            </a:r>
            <a:r>
              <a:rPr lang="ru-RU" dirty="0">
                <a:solidFill>
                  <a:srgbClr val="002060"/>
                </a:solidFill>
                <a:latin typeface="Times New Roman" panose="02020603050405020304" pitchFamily="18" charset="0"/>
                <a:cs typeface="Times New Roman" panose="02020603050405020304" pitchFamily="18" charset="0"/>
              </a:rPr>
              <a:t>кормов, оборудования и инвентаря из неблагополучных производственных помещений и с территории неблагополучного хозяйства (фермы, отделения, зоны); </a:t>
            </a:r>
            <a:endParaRPr lang="ru-RU" dirty="0" smtClean="0">
              <a:solidFill>
                <a:srgbClr val="002060"/>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ввоз </a:t>
            </a:r>
            <a:r>
              <a:rPr lang="ru-RU" dirty="0">
                <a:solidFill>
                  <a:srgbClr val="002060"/>
                </a:solidFill>
                <a:latin typeface="Times New Roman" panose="02020603050405020304" pitchFamily="18" charset="0"/>
                <a:cs typeface="Times New Roman" panose="02020603050405020304" pitchFamily="18" charset="0"/>
              </a:rPr>
              <a:t>и складирование яиц, полученных в неблагополучном отделении, зоне, на </a:t>
            </a:r>
            <a:r>
              <a:rPr lang="ru-RU" dirty="0" err="1">
                <a:solidFill>
                  <a:srgbClr val="002060"/>
                </a:solidFill>
                <a:latin typeface="Times New Roman" panose="02020603050405020304" pitchFamily="18" charset="0"/>
                <a:cs typeface="Times New Roman" panose="02020603050405020304" pitchFamily="18" charset="0"/>
              </a:rPr>
              <a:t>яйцесклад</a:t>
            </a:r>
            <a:r>
              <a:rPr lang="ru-RU" dirty="0">
                <a:solidFill>
                  <a:srgbClr val="002060"/>
                </a:solidFill>
                <a:latin typeface="Times New Roman" panose="02020603050405020304" pitchFamily="18" charset="0"/>
                <a:cs typeface="Times New Roman" panose="02020603050405020304" pitchFamily="18" charset="0"/>
              </a:rPr>
              <a:t> хозяйства; </a:t>
            </a:r>
            <a:endParaRPr lang="ru-RU" dirty="0" smtClean="0">
              <a:solidFill>
                <a:srgbClr val="002060"/>
              </a:solidFill>
              <a:latin typeface="Times New Roman" panose="02020603050405020304" pitchFamily="18" charset="0"/>
              <a:cs typeface="Times New Roman" panose="02020603050405020304" pitchFamily="18" charset="0"/>
            </a:endParaRPr>
          </a:p>
          <a:p>
            <a:pPr algn="just">
              <a:lnSpc>
                <a:spcPct val="110000"/>
              </a:lnSpc>
              <a:spcBef>
                <a:spcPts val="0"/>
              </a:spcBef>
            </a:pPr>
            <a:r>
              <a:rPr lang="ru-RU" dirty="0" smtClean="0">
                <a:solidFill>
                  <a:srgbClr val="002060"/>
                </a:solidFill>
                <a:latin typeface="Times New Roman" panose="02020603050405020304" pitchFamily="18" charset="0"/>
                <a:cs typeface="Times New Roman" panose="02020603050405020304" pitchFamily="18" charset="0"/>
              </a:rPr>
              <a:t>вход </a:t>
            </a:r>
            <a:r>
              <a:rPr lang="ru-RU" dirty="0">
                <a:solidFill>
                  <a:srgbClr val="002060"/>
                </a:solidFill>
                <a:latin typeface="Times New Roman" panose="02020603050405020304" pitchFamily="18" charset="0"/>
                <a:cs typeface="Times New Roman" panose="02020603050405020304" pitchFamily="18" charset="0"/>
              </a:rPr>
              <a:t>на территорию неблагополучного хозяйства и выход из него людей без полной санитарной обработки и смены одежды и обуви</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49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Экономический </a:t>
            </a:r>
            <a:r>
              <a:rPr lang="ru-RU" b="1" dirty="0" smtClean="0">
                <a:solidFill>
                  <a:srgbClr val="002060"/>
                </a:solidFill>
                <a:latin typeface="Times New Roman" panose="02020603050405020304" pitchFamily="18" charset="0"/>
                <a:cs typeface="Times New Roman" panose="02020603050405020304" pitchFamily="18" charset="0"/>
              </a:rPr>
              <a:t>ущерб </a:t>
            </a:r>
            <a:endParaRPr lang="ru-RU" b="1" dirty="0"/>
          </a:p>
        </p:txBody>
      </p:sp>
      <p:sp>
        <p:nvSpPr>
          <p:cNvPr id="3" name="Объект 2"/>
          <p:cNvSpPr>
            <a:spLocks noGrp="1"/>
          </p:cNvSpPr>
          <p:nvPr>
            <p:ph idx="1"/>
          </p:nvPr>
        </p:nvSpPr>
        <p:spPr/>
        <p:txBody>
          <a:bodyPr>
            <a:normAutofit/>
          </a:bodyPr>
          <a:lstStyle/>
          <a:p>
            <a:pPr marL="0" indent="631825" algn="just">
              <a:buNone/>
            </a:pPr>
            <a:r>
              <a:rPr lang="ru-RU" dirty="0" smtClean="0">
                <a:solidFill>
                  <a:srgbClr val="002060"/>
                </a:solidFill>
                <a:latin typeface="Times New Roman" panose="02020603050405020304" pitchFamily="18" charset="0"/>
                <a:cs typeface="Times New Roman" panose="02020603050405020304" pitchFamily="18" charset="0"/>
              </a:rPr>
              <a:t>Оспа </a:t>
            </a:r>
            <a:r>
              <a:rPr lang="ru-RU" dirty="0">
                <a:solidFill>
                  <a:srgbClr val="002060"/>
                </a:solidFill>
                <a:latin typeface="Times New Roman" panose="02020603050405020304" pitchFamily="18" charset="0"/>
                <a:cs typeface="Times New Roman" panose="02020603050405020304" pitchFamily="18" charset="0"/>
              </a:rPr>
              <a:t>птиц приносит птицеводству большой экономический ущерб. </a:t>
            </a:r>
            <a:r>
              <a:rPr lang="ru-RU" dirty="0" smtClean="0">
                <a:solidFill>
                  <a:srgbClr val="002060"/>
                </a:solidFill>
                <a:latin typeface="Times New Roman" panose="02020603050405020304" pitchFamily="18" charset="0"/>
                <a:cs typeface="Times New Roman" panose="02020603050405020304" pitchFamily="18" charset="0"/>
              </a:rPr>
              <a:t>Болезнь </a:t>
            </a:r>
            <a:r>
              <a:rPr lang="ru-RU" dirty="0">
                <a:solidFill>
                  <a:srgbClr val="002060"/>
                </a:solidFill>
                <a:latin typeface="Times New Roman" panose="02020603050405020304" pitchFamily="18" charset="0"/>
                <a:cs typeface="Times New Roman" panose="02020603050405020304" pitchFamily="18" charset="0"/>
              </a:rPr>
              <a:t>вызывает резкое снижение яйценоскости до 5 раз, ухудшении результатов инкубации яйца. Ущерб в птицеводстве усугубляется еще и тем, что появившись раз в стаде, становилась в дальнейшем ввиду большой стойкости вируса, стационарной, ежегодно повторяющейся и сопровождающейся высоким процентом заболеваемости и смертности. В СССР до введения профилактической профилактики в ряде птицеводческих хозяйств гибель от этой болезни доходила до 25-30% </a:t>
            </a:r>
            <a:r>
              <a:rPr lang="ru-RU" dirty="0" err="1">
                <a:solidFill>
                  <a:srgbClr val="002060"/>
                </a:solidFill>
                <a:latin typeface="Times New Roman" panose="02020603050405020304" pitchFamily="18" charset="0"/>
                <a:cs typeface="Times New Roman" panose="02020603050405020304" pitchFamily="18" charset="0"/>
              </a:rPr>
              <a:t>птицепоголовья</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27733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7540"/>
            <a:ext cx="10515600" cy="6360459"/>
          </a:xfrm>
        </p:spPr>
        <p:txBody>
          <a:bodyPr>
            <a:normAutofit fontScale="92500" lnSpcReduction="10000"/>
          </a:bodyPr>
          <a:lstStyle/>
          <a:p>
            <a:pPr marL="0" indent="538163" algn="just">
              <a:buNone/>
            </a:pPr>
            <a:r>
              <a:rPr lang="ru-RU" dirty="0">
                <a:solidFill>
                  <a:srgbClr val="002060"/>
                </a:solidFill>
              </a:rPr>
              <a:t>В период неблагополучия хозяйства разрешается: </a:t>
            </a:r>
            <a:endParaRPr lang="ru-RU" dirty="0" smtClean="0">
              <a:solidFill>
                <a:srgbClr val="002060"/>
              </a:solidFill>
            </a:endParaRPr>
          </a:p>
          <a:p>
            <a:pPr marL="0" indent="538163" algn="just">
              <a:buNone/>
            </a:pPr>
            <a:r>
              <a:rPr lang="ru-RU" dirty="0" smtClean="0">
                <a:solidFill>
                  <a:srgbClr val="002060"/>
                </a:solidFill>
              </a:rPr>
              <a:t>вывоз </a:t>
            </a:r>
            <a:r>
              <a:rPr lang="ru-RU" dirty="0">
                <a:solidFill>
                  <a:srgbClr val="002060"/>
                </a:solidFill>
              </a:rPr>
              <a:t>пищевых яиц из неблагополучного отделения (зоны, хозяйства) после дезинфекции в торговую сеть в пределах области; </a:t>
            </a:r>
            <a:endParaRPr lang="ru-RU" dirty="0" smtClean="0">
              <a:solidFill>
                <a:srgbClr val="002060"/>
              </a:solidFill>
            </a:endParaRPr>
          </a:p>
          <a:p>
            <a:pPr marL="0" indent="538163" algn="just">
              <a:buNone/>
            </a:pPr>
            <a:r>
              <a:rPr lang="ru-RU" dirty="0" smtClean="0">
                <a:solidFill>
                  <a:srgbClr val="002060"/>
                </a:solidFill>
              </a:rPr>
              <a:t>инкубация </a:t>
            </a:r>
            <a:r>
              <a:rPr lang="ru-RU" dirty="0">
                <a:solidFill>
                  <a:srgbClr val="002060"/>
                </a:solidFill>
              </a:rPr>
              <a:t>яиц для внутрихозяйственных целей от птиц благополучных птичников после аэрозольной дезинфекции раствором формальдегида по схеме: первый раз — не позднее 1,5-2ч после снесения, второй — упакованными в тару в спецмашине или дезинфекционной камере инкубатория, третий </a:t>
            </a:r>
            <a:r>
              <a:rPr lang="ru-RU" dirty="0" smtClean="0">
                <a:solidFill>
                  <a:srgbClr val="002060"/>
                </a:solidFill>
              </a:rPr>
              <a:t>– после </a:t>
            </a:r>
            <a:r>
              <a:rPr lang="ru-RU" dirty="0">
                <a:solidFill>
                  <a:srgbClr val="002060"/>
                </a:solidFill>
              </a:rPr>
              <a:t>сортировки перед закладкой в инкубатор, четвертый </a:t>
            </a:r>
            <a:r>
              <a:rPr lang="ru-RU" dirty="0" smtClean="0">
                <a:solidFill>
                  <a:srgbClr val="002060"/>
                </a:solidFill>
              </a:rPr>
              <a:t>- через </a:t>
            </a:r>
            <a:r>
              <a:rPr lang="ru-RU" dirty="0">
                <a:solidFill>
                  <a:srgbClr val="002060"/>
                </a:solidFill>
              </a:rPr>
              <a:t>6 ч после начала инкубации; </a:t>
            </a:r>
            <a:endParaRPr lang="ru-RU" dirty="0" smtClean="0">
              <a:solidFill>
                <a:srgbClr val="002060"/>
              </a:solidFill>
            </a:endParaRPr>
          </a:p>
          <a:p>
            <a:pPr marL="0" indent="538163" algn="just">
              <a:buNone/>
            </a:pPr>
            <a:r>
              <a:rPr lang="ru-RU" dirty="0" smtClean="0">
                <a:solidFill>
                  <a:srgbClr val="002060"/>
                </a:solidFill>
              </a:rPr>
              <a:t>завоз </a:t>
            </a:r>
            <a:r>
              <a:rPr lang="ru-RU" dirty="0">
                <a:solidFill>
                  <a:srgbClr val="002060"/>
                </a:solidFill>
              </a:rPr>
              <a:t>инкубационных яиц и суточных цыплят в благополучное отделение, зону хозяйства; </a:t>
            </a:r>
            <a:endParaRPr lang="ru-RU" dirty="0" smtClean="0">
              <a:solidFill>
                <a:srgbClr val="002060"/>
              </a:solidFill>
            </a:endParaRPr>
          </a:p>
          <a:p>
            <a:pPr marL="0" indent="538163" algn="just">
              <a:buNone/>
            </a:pPr>
            <a:r>
              <a:rPr lang="ru-RU" dirty="0" smtClean="0">
                <a:solidFill>
                  <a:srgbClr val="002060"/>
                </a:solidFill>
              </a:rPr>
              <a:t>при </a:t>
            </a:r>
            <a:r>
              <a:rPr lang="ru-RU" dirty="0">
                <a:solidFill>
                  <a:srgbClr val="002060"/>
                </a:solidFill>
              </a:rPr>
              <a:t>отсутствие в хозяйстве убойного цеха вывоз на </a:t>
            </a:r>
            <a:r>
              <a:rPr lang="ru-RU" dirty="0" err="1">
                <a:solidFill>
                  <a:srgbClr val="002060"/>
                </a:solidFill>
              </a:rPr>
              <a:t>птицемясоперерабатывающие</a:t>
            </a:r>
            <a:r>
              <a:rPr lang="ru-RU" dirty="0">
                <a:solidFill>
                  <a:srgbClr val="002060"/>
                </a:solidFill>
              </a:rPr>
              <a:t> предприятия птиц благополучных птичников, подлежащих плановому убою, с разрешения органов государственного ветеринарного надзора области (края, республики, не имеющей областного деления</a:t>
            </a:r>
            <a:r>
              <a:rPr lang="ru-RU" dirty="0" smtClean="0">
                <a:solidFill>
                  <a:srgbClr val="002060"/>
                </a:solidFill>
              </a:rPr>
              <a:t>). </a:t>
            </a:r>
            <a:endParaRPr lang="ru-RU" dirty="0">
              <a:solidFill>
                <a:srgbClr val="002060"/>
              </a:solidFill>
            </a:endParaRPr>
          </a:p>
        </p:txBody>
      </p:sp>
    </p:spTree>
    <p:extLst>
      <p:ext uri="{BB962C8B-B14F-4D97-AF65-F5344CB8AC3E}">
        <p14:creationId xmlns:p14="http://schemas.microsoft.com/office/powerpoint/2010/main" val="243444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002060"/>
                </a:solidFill>
                <a:latin typeface="Times New Roman" panose="02020603050405020304" pitchFamily="18" charset="0"/>
                <a:cs typeface="Times New Roman" panose="02020603050405020304" pitchFamily="18" charset="0"/>
              </a:rPr>
              <a:t>Эпизоотические </a:t>
            </a:r>
            <a:r>
              <a:rPr lang="ru-RU" b="1" dirty="0" smtClean="0">
                <a:solidFill>
                  <a:srgbClr val="002060"/>
                </a:solidFill>
                <a:latin typeface="Times New Roman" panose="02020603050405020304" pitchFamily="18" charset="0"/>
                <a:cs typeface="Times New Roman" panose="02020603050405020304" pitchFamily="18" charset="0"/>
              </a:rPr>
              <a:t>данные</a:t>
            </a:r>
            <a:endParaRPr lang="ru-RU" b="1" dirty="0"/>
          </a:p>
        </p:txBody>
      </p:sp>
      <p:sp>
        <p:nvSpPr>
          <p:cNvPr id="3" name="Объект 2"/>
          <p:cNvSpPr>
            <a:spLocks noGrp="1"/>
          </p:cNvSpPr>
          <p:nvPr>
            <p:ph idx="1"/>
          </p:nvPr>
        </p:nvSpPr>
        <p:spPr/>
        <p:txBody>
          <a:bodyPr>
            <a:normAutofit/>
          </a:bodyPr>
          <a:lstStyle/>
          <a:p>
            <a:pPr marL="0" indent="538163" algn="just">
              <a:buNone/>
            </a:pPr>
            <a:r>
              <a:rPr lang="ru-RU" dirty="0" smtClean="0">
                <a:solidFill>
                  <a:srgbClr val="002060"/>
                </a:solidFill>
                <a:latin typeface="Times New Roman" panose="02020603050405020304" pitchFamily="18" charset="0"/>
                <a:cs typeface="Times New Roman" panose="02020603050405020304" pitchFamily="18" charset="0"/>
              </a:rPr>
              <a:t>Заболевание </a:t>
            </a:r>
            <a:r>
              <a:rPr lang="ru-RU" dirty="0">
                <a:solidFill>
                  <a:srgbClr val="002060"/>
                </a:solidFill>
                <a:latin typeface="Times New Roman" panose="02020603050405020304" pitchFamily="18" charset="0"/>
                <a:cs typeface="Times New Roman" panose="02020603050405020304" pitchFamily="18" charset="0"/>
              </a:rPr>
              <a:t>птиц оспой вызывается заносом инфекции в хозяйство извне, а также вирусом длительно сохраняющимся в самом хозяйстве. Если не проводить надлежащих ветеринарно-санитарных мероприятий и тщательной дезинфекции, то оспа может стать стационарной инфекцией и возникать в любое время года. Взрослая птица чаще и тяжелее болеет в период линьки, осенью и зимой. Наиболее чувствительны к оспе молодняк и птицы декоративных пород, у которых болезнь протекает и в </a:t>
            </a:r>
            <a:r>
              <a:rPr lang="ru-RU" dirty="0" err="1">
                <a:solidFill>
                  <a:srgbClr val="002060"/>
                </a:solidFill>
                <a:latin typeface="Times New Roman" panose="02020603050405020304" pitchFamily="18" charset="0"/>
                <a:cs typeface="Times New Roman" panose="02020603050405020304" pitchFamily="18" charset="0"/>
              </a:rPr>
              <a:t>дифтероидной</a:t>
            </a:r>
            <a:r>
              <a:rPr lang="ru-RU" dirty="0">
                <a:solidFill>
                  <a:srgbClr val="002060"/>
                </a:solidFill>
                <a:latin typeface="Times New Roman" panose="02020603050405020304" pitchFamily="18" charset="0"/>
                <a:cs typeface="Times New Roman" panose="02020603050405020304" pitchFamily="18" charset="0"/>
              </a:rPr>
              <a:t> и смешанной формах. У взрослой птицы воротами для вируса является поврежденная кожа и поэтому преобладает кожная форма оспы</a:t>
            </a: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881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pPr marL="0" indent="0" algn="ctr">
              <a:buNone/>
            </a:pPr>
            <a:r>
              <a:rPr lang="ru-RU" dirty="0">
                <a:solidFill>
                  <a:srgbClr val="002060"/>
                </a:solidFill>
                <a:latin typeface="Times New Roman" panose="02020603050405020304" pitchFamily="18" charset="0"/>
                <a:cs typeface="Times New Roman" panose="02020603050405020304" pitchFamily="18" charset="0"/>
              </a:rPr>
              <a:t>Возбудитель попадает в организм птицы через слизистые оболочки и поврежденный кожный покров. Болезнь длится около 6 недель. Оспа у птицы возникает независимо от поры года, но </a:t>
            </a:r>
            <a:r>
              <a:rPr lang="ru-RU" b="1" dirty="0">
                <a:solidFill>
                  <a:srgbClr val="002060"/>
                </a:solidFill>
                <a:latin typeface="Times New Roman" panose="02020603050405020304" pitchFamily="18" charset="0"/>
                <a:cs typeface="Times New Roman" panose="02020603050405020304" pitchFamily="18" charset="0"/>
              </a:rPr>
              <a:t>чаще всего встречается, и тяжелей всего протекает, в конце осени.</a:t>
            </a:r>
            <a:r>
              <a:rPr lang="ru-RU" dirty="0">
                <a:solidFill>
                  <a:srgbClr val="002060"/>
                </a:solidFill>
                <a:latin typeface="Times New Roman" panose="02020603050405020304" pitchFamily="18" charset="0"/>
                <a:cs typeface="Times New Roman" panose="02020603050405020304" pitchFamily="18" charset="0"/>
              </a:rPr>
              <a:t> Это связано с гиповитаминозами и нарушениями обмена веществ у птицы</a:t>
            </a:r>
            <a:r>
              <a:rPr lang="ru-RU" dirty="0" smtClean="0">
                <a:solidFill>
                  <a:srgbClr val="002060"/>
                </a:solidFill>
                <a:latin typeface="Times New Roman" panose="02020603050405020304" pitchFamily="18" charset="0"/>
                <a:cs typeface="Times New Roman" panose="02020603050405020304" pitchFamily="18" charset="0"/>
              </a:rPr>
              <a:t>.</a:t>
            </a:r>
          </a:p>
          <a:p>
            <a:pPr marL="0" indent="0" algn="ctr">
              <a:buNone/>
            </a:pPr>
            <a:r>
              <a:rPr lang="ru-RU" dirty="0">
                <a:solidFill>
                  <a:srgbClr val="002060"/>
                </a:solidFill>
                <a:latin typeface="Times New Roman" panose="02020603050405020304" pitchFamily="18" charset="0"/>
                <a:cs typeface="Times New Roman" panose="02020603050405020304" pitchFamily="18" charset="0"/>
              </a:rPr>
              <a:t>Самые чувствительные к оспе - </a:t>
            </a:r>
            <a:r>
              <a:rPr lang="ru-RU" b="1" dirty="0">
                <a:solidFill>
                  <a:srgbClr val="002060"/>
                </a:solidFill>
                <a:latin typeface="Times New Roman" panose="02020603050405020304" pitchFamily="18" charset="0"/>
                <a:cs typeface="Times New Roman" panose="02020603050405020304" pitchFamily="18" charset="0"/>
              </a:rPr>
              <a:t>индюки, за ними идут куры и голуби.</a:t>
            </a:r>
            <a:r>
              <a:rPr lang="ru-RU" dirty="0">
                <a:solidFill>
                  <a:srgbClr val="002060"/>
                </a:solidFill>
                <a:latin typeface="Times New Roman" panose="02020603050405020304" pitchFamily="18" charset="0"/>
                <a:cs typeface="Times New Roman" panose="02020603050405020304" pitchFamily="18" charset="0"/>
              </a:rPr>
              <a:t> Источником инфекции является больная птица. Заражение происходит через прямой контакт здоровых животных с больными, а также через загрязненные выделениями больной птицы предметы, воду, корма и пр. Клещи и насекомые тоже могут быть переносчиками </a:t>
            </a:r>
            <a:r>
              <a:rPr lang="ru-RU" b="1" dirty="0">
                <a:solidFill>
                  <a:srgbClr val="002060"/>
                </a:solidFill>
                <a:latin typeface="Times New Roman" panose="02020603050405020304" pitchFamily="18" charset="0"/>
                <a:cs typeface="Times New Roman" panose="02020603050405020304" pitchFamily="18" charset="0"/>
              </a:rPr>
              <a:t>вируса оспы кур, индюков, голубей</a:t>
            </a:r>
            <a:r>
              <a:rPr lang="ru-RU" dirty="0">
                <a:solidFill>
                  <a:srgbClr val="002060"/>
                </a:solidFill>
                <a:latin typeface="Times New Roman" panose="02020603050405020304" pitchFamily="18" charset="0"/>
                <a:cs typeface="Times New Roman" panose="02020603050405020304" pitchFamily="18" charset="0"/>
              </a:rPr>
              <a:t> и другой птицы.</a:t>
            </a:r>
          </a:p>
        </p:txBody>
      </p:sp>
    </p:spTree>
    <p:extLst>
      <p:ext uri="{BB962C8B-B14F-4D97-AF65-F5344CB8AC3E}">
        <p14:creationId xmlns:p14="http://schemas.microsoft.com/office/powerpoint/2010/main" val="2253209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Клинические признаки</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49625" y="1825624"/>
            <a:ext cx="11376210" cy="4749987"/>
          </a:xfrm>
        </p:spPr>
        <p:txBody>
          <a:bodyPr>
            <a:normAutofit fontScale="85000" lnSpcReduction="20000"/>
          </a:bodyPr>
          <a:lstStyle/>
          <a:p>
            <a:pPr marL="0" indent="0" algn="ctr">
              <a:lnSpc>
                <a:spcPct val="110000"/>
              </a:lnSpc>
              <a:spcBef>
                <a:spcPts val="0"/>
              </a:spcBef>
              <a:buNone/>
            </a:pPr>
            <a:r>
              <a:rPr lang="ru-RU" b="1" dirty="0">
                <a:solidFill>
                  <a:srgbClr val="002060"/>
                </a:solidFill>
                <a:latin typeface="Times New Roman" panose="02020603050405020304" pitchFamily="18" charset="0"/>
                <a:cs typeface="Times New Roman" panose="02020603050405020304" pitchFamily="18" charset="0"/>
              </a:rPr>
              <a:t>При оспе у курей</a:t>
            </a:r>
            <a:r>
              <a:rPr lang="ru-RU" dirty="0">
                <a:solidFill>
                  <a:srgbClr val="002060"/>
                </a:solidFill>
                <a:latin typeface="Times New Roman" panose="02020603050405020304" pitchFamily="18" charset="0"/>
                <a:cs typeface="Times New Roman" panose="02020603050405020304" pitchFamily="18" charset="0"/>
              </a:rPr>
              <a:t>, вместе с оспенным процессом на коже, отмечают интенсивную инфильтрацию подкожной клетчатки </a:t>
            </a:r>
            <a:r>
              <a:rPr lang="ru-RU" dirty="0" err="1">
                <a:solidFill>
                  <a:srgbClr val="002060"/>
                </a:solidFill>
                <a:latin typeface="Times New Roman" panose="02020603050405020304" pitchFamily="18" charset="0"/>
                <a:cs typeface="Times New Roman" panose="02020603050405020304" pitchFamily="18" charset="0"/>
              </a:rPr>
              <a:t>псевдоэозинофильными</a:t>
            </a:r>
            <a:r>
              <a:rPr lang="ru-RU" dirty="0">
                <a:solidFill>
                  <a:srgbClr val="002060"/>
                </a:solidFill>
                <a:latin typeface="Times New Roman" panose="02020603050405020304" pitchFamily="18" charset="0"/>
                <a:cs typeface="Times New Roman" panose="02020603050405020304" pitchFamily="18" charset="0"/>
              </a:rPr>
              <a:t> и лимфоидными клетками. На слизистой оболочке ротовой полости начинается </a:t>
            </a:r>
            <a:r>
              <a:rPr lang="ru-RU" dirty="0" err="1">
                <a:solidFill>
                  <a:srgbClr val="002060"/>
                </a:solidFill>
                <a:latin typeface="Times New Roman" panose="02020603050405020304" pitchFamily="18" charset="0"/>
                <a:cs typeface="Times New Roman" panose="02020603050405020304" pitchFamily="18" charset="0"/>
              </a:rPr>
              <a:t>дифтероидный</a:t>
            </a:r>
            <a:r>
              <a:rPr lang="ru-RU" dirty="0">
                <a:solidFill>
                  <a:srgbClr val="002060"/>
                </a:solidFill>
                <a:latin typeface="Times New Roman" panose="02020603050405020304" pitchFamily="18" charset="0"/>
                <a:cs typeface="Times New Roman" panose="02020603050405020304" pitchFamily="18" charset="0"/>
              </a:rPr>
              <a:t> процесс,  распространяясь на носовую полость, гортань и другие участки кожи. Он  может начаться без кожных поражений, самостоятельно, но при распространении вируса по всему организму, как правило, является вторичным. Из-за вторичных поражений слизистой оболочки гортани у птицы появляются </a:t>
            </a:r>
            <a:r>
              <a:rPr lang="ru-RU" dirty="0" err="1">
                <a:solidFill>
                  <a:srgbClr val="002060"/>
                </a:solidFill>
                <a:latin typeface="Times New Roman" panose="02020603050405020304" pitchFamily="18" charset="0"/>
                <a:cs typeface="Times New Roman" panose="02020603050405020304" pitchFamily="18" charset="0"/>
              </a:rPr>
              <a:t>дифтероидные</a:t>
            </a:r>
            <a:r>
              <a:rPr lang="ru-RU" dirty="0">
                <a:solidFill>
                  <a:srgbClr val="002060"/>
                </a:solidFill>
                <a:latin typeface="Times New Roman" panose="02020603050405020304" pitchFamily="18" charset="0"/>
                <a:cs typeface="Times New Roman" panose="02020603050405020304" pitchFamily="18" charset="0"/>
              </a:rPr>
              <a:t> пленки, блокируется дыхание, глотание корма. Вследствие курица истощается, ее организм ослабляется, а в случае закупорки гортани животное может погибнуть.</a:t>
            </a:r>
          </a:p>
          <a:p>
            <a:pPr marL="0" indent="0" algn="ctr">
              <a:lnSpc>
                <a:spcPct val="110000"/>
              </a:lnSpc>
              <a:spcBef>
                <a:spcPts val="0"/>
              </a:spcBef>
              <a:buNone/>
            </a:pPr>
            <a:r>
              <a:rPr lang="ru-RU" dirty="0">
                <a:solidFill>
                  <a:srgbClr val="002060"/>
                </a:solidFill>
                <a:latin typeface="Times New Roman" panose="02020603050405020304" pitchFamily="18" charset="0"/>
                <a:cs typeface="Times New Roman" panose="02020603050405020304" pitchFamily="18" charset="0"/>
              </a:rPr>
              <a:t>Инкубационный период зависит от многих факторов – его вирулентности, способа проникновения, возраста и состояния птицы. Он составляет 4-8 дней, реже – 10-15.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ctr">
              <a:lnSpc>
                <a:spcPct val="110000"/>
              </a:lnSpc>
              <a:spcBef>
                <a:spcPts val="0"/>
              </a:spcBef>
              <a:buNone/>
            </a:pPr>
            <a:r>
              <a:rPr lang="ru-RU" b="1" dirty="0" smtClean="0">
                <a:solidFill>
                  <a:srgbClr val="002060"/>
                </a:solidFill>
                <a:latin typeface="Times New Roman" panose="02020603050405020304" pitchFamily="18" charset="0"/>
                <a:cs typeface="Times New Roman" panose="02020603050405020304" pitchFamily="18" charset="0"/>
              </a:rPr>
              <a:t>Чаще </a:t>
            </a:r>
            <a:r>
              <a:rPr lang="ru-RU" b="1" dirty="0">
                <a:solidFill>
                  <a:srgbClr val="002060"/>
                </a:solidFill>
                <a:latin typeface="Times New Roman" panose="02020603050405020304" pitchFamily="18" charset="0"/>
                <a:cs typeface="Times New Roman" panose="02020603050405020304" pitchFamily="18" charset="0"/>
              </a:rPr>
              <a:t>всего оспа птицы протекает в подострой форме, но иногда может принимать острую или хроническую форму.</a:t>
            </a:r>
            <a:endParaRPr lang="ru-RU" dirty="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84585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002060"/>
                </a:solidFill>
                <a:latin typeface="Times New Roman" panose="02020603050405020304" pitchFamily="18" charset="0"/>
                <a:cs typeface="Times New Roman" panose="02020603050405020304" pitchFamily="18" charset="0"/>
              </a:rPr>
              <a:t>Формы заболевания</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51329" y="1825624"/>
            <a:ext cx="11255189" cy="4776881"/>
          </a:xfrm>
        </p:spPr>
        <p:txBody>
          <a:bodyPr>
            <a:normAutofit fontScale="92500" lnSpcReduction="20000"/>
          </a:bodyPr>
          <a:lstStyle/>
          <a:p>
            <a:pPr marL="0" indent="0" algn="ctr">
              <a:buNone/>
            </a:pPr>
            <a:r>
              <a:rPr lang="ru-RU" b="1" i="1" dirty="0">
                <a:solidFill>
                  <a:srgbClr val="002060"/>
                </a:solidFill>
                <a:latin typeface="Times New Roman" panose="02020603050405020304" pitchFamily="18" charset="0"/>
                <a:cs typeface="Times New Roman" panose="02020603050405020304" pitchFamily="18" charset="0"/>
              </a:rPr>
              <a:t>Оспенная форма, или кожная форма</a:t>
            </a:r>
            <a:r>
              <a:rPr lang="ru-RU" b="1"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 самая распространенная. При оспенной форме у птицы на свободных от перьевого покрова участках тела – гребешке, сережках, вокруг глас появляются бородавчатые формирования, покрытые кровяным струпом. Болезнь проходит за 5-6 недель. Падеж взрослой птицы при оспенной форме составляет 5-8</a:t>
            </a:r>
            <a:r>
              <a:rPr lang="ru-RU" dirty="0" smtClean="0">
                <a:solidFill>
                  <a:srgbClr val="002060"/>
                </a:solidFill>
                <a:latin typeface="Times New Roman" panose="02020603050405020304" pitchFamily="18" charset="0"/>
                <a:cs typeface="Times New Roman" panose="02020603050405020304" pitchFamily="18" charset="0"/>
              </a:rPr>
              <a:t>%.</a:t>
            </a:r>
          </a:p>
          <a:p>
            <a:pPr marL="0" indent="0" algn="ctr">
              <a:lnSpc>
                <a:spcPct val="110000"/>
              </a:lnSpc>
              <a:spcBef>
                <a:spcPts val="0"/>
              </a:spcBef>
              <a:buNone/>
            </a:pPr>
            <a:r>
              <a:rPr lang="ru-RU" b="1" i="1" dirty="0">
                <a:solidFill>
                  <a:srgbClr val="002060"/>
                </a:solidFill>
                <a:latin typeface="Times New Roman" panose="02020603050405020304" pitchFamily="18" charset="0"/>
                <a:cs typeface="Times New Roman" panose="02020603050405020304" pitchFamily="18" charset="0"/>
              </a:rPr>
              <a:t>Дифтерийная форма – вирус оспы поражает гортань</a:t>
            </a:r>
            <a:r>
              <a:rPr lang="ru-RU" dirty="0">
                <a:solidFill>
                  <a:srgbClr val="002060"/>
                </a:solidFill>
                <a:latin typeface="Times New Roman" panose="02020603050405020304" pitchFamily="18" charset="0"/>
                <a:cs typeface="Times New Roman" panose="02020603050405020304" pitchFamily="18" charset="0"/>
              </a:rPr>
              <a:t>. Дыхание птицы становится утрудненным. Как правило, поздней осенью, когда другие вирусные заболевания домашней птицы отошли, </a:t>
            </a:r>
            <a:r>
              <a:rPr lang="ru-RU" dirty="0">
                <a:solidFill>
                  <a:srgbClr val="002060"/>
                </a:solidFill>
                <a:latin typeface="Times New Roman" panose="02020603050405020304" pitchFamily="18" charset="0"/>
                <a:cs typeface="Times New Roman" panose="02020603050405020304" pitchFamily="18" charset="0"/>
                <a:hlinkClick r:id="rId2"/>
              </a:rPr>
              <a:t>куры кашляют и хрипят </a:t>
            </a:r>
            <a:r>
              <a:rPr lang="ru-RU" dirty="0">
                <a:solidFill>
                  <a:srgbClr val="002060"/>
                </a:solidFill>
                <a:latin typeface="Times New Roman" panose="02020603050405020304" pitchFamily="18" charset="0"/>
                <a:cs typeface="Times New Roman" panose="02020603050405020304" pitchFamily="18" charset="0"/>
              </a:rPr>
              <a:t>именно из-за дифтерийной формы оспы. Птица вытягивает шею, держит клюв открытым или часто открывает его, выдает свистящие звуки, тяжело вдыхает воздух. Курам и индюкам трудно кушать. </a:t>
            </a: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ctr">
              <a:lnSpc>
                <a:spcPct val="110000"/>
              </a:lnSpc>
              <a:spcBef>
                <a:spcPts val="0"/>
              </a:spcBef>
              <a:buNone/>
            </a:pPr>
            <a:r>
              <a:rPr lang="ru-RU" u="sng" dirty="0" smtClean="0">
                <a:solidFill>
                  <a:srgbClr val="002060"/>
                </a:solidFill>
                <a:latin typeface="Times New Roman" panose="02020603050405020304" pitchFamily="18" charset="0"/>
                <a:cs typeface="Times New Roman" panose="02020603050405020304" pitchFamily="18" charset="0"/>
              </a:rPr>
              <a:t>Если </a:t>
            </a:r>
            <a:r>
              <a:rPr lang="ru-RU" u="sng" dirty="0">
                <a:solidFill>
                  <a:srgbClr val="002060"/>
                </a:solidFill>
                <a:latin typeface="Times New Roman" panose="02020603050405020304" pitchFamily="18" charset="0"/>
                <a:cs typeface="Times New Roman" panose="02020603050405020304" pitchFamily="18" charset="0"/>
              </a:rPr>
              <a:t>вирус оспы поражает слизистую носа, начинается ринит, сопровождающийся гнойными желтыми выделениями</a:t>
            </a:r>
            <a:r>
              <a:rPr lang="ru-RU" dirty="0">
                <a:solidFill>
                  <a:srgbClr val="00206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46502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445623" y="1888097"/>
            <a:ext cx="4993342" cy="4351338"/>
          </a:xfrm>
        </p:spPr>
        <p:txBody>
          <a:bodyPr>
            <a:normAutofit fontScale="85000" lnSpcReduction="20000"/>
          </a:bodyPr>
          <a:lstStyle/>
          <a:p>
            <a:pPr marL="0" indent="0" algn="just">
              <a:buNone/>
            </a:pPr>
            <a:r>
              <a:rPr lang="ru-RU" b="1" i="1" dirty="0">
                <a:solidFill>
                  <a:srgbClr val="002060"/>
                </a:solidFill>
                <a:latin typeface="Times New Roman" panose="02020603050405020304" pitchFamily="18" charset="0"/>
                <a:cs typeface="Times New Roman" panose="02020603050405020304" pitchFamily="18" charset="0"/>
              </a:rPr>
              <a:t>Смешанная форма – наблюдаются признаки и кожной, и дифтерийной оспы</a:t>
            </a:r>
            <a:r>
              <a:rPr lang="ru-RU" dirty="0">
                <a:solidFill>
                  <a:srgbClr val="002060"/>
                </a:solidFill>
                <a:latin typeface="Times New Roman" panose="02020603050405020304" pitchFamily="18" charset="0"/>
                <a:cs typeface="Times New Roman" panose="02020603050405020304" pitchFamily="18" charset="0"/>
              </a:rPr>
              <a:t>. Без возникновения осложнений животные выздоравливают через 4-6 недель. Смертность при смешанной и дифтерийной формах оспы птицы составляет 30-50</a:t>
            </a:r>
            <a:r>
              <a:rPr lang="ru-RU" dirty="0" smtClean="0">
                <a:solidFill>
                  <a:srgbClr val="002060"/>
                </a:solidFill>
                <a:latin typeface="Times New Roman" panose="02020603050405020304" pitchFamily="18" charset="0"/>
                <a:cs typeface="Times New Roman" panose="02020603050405020304" pitchFamily="18" charset="0"/>
              </a:rPr>
              <a:t>%.</a:t>
            </a:r>
          </a:p>
          <a:p>
            <a:pPr marL="0" indent="538163" algn="just">
              <a:buNone/>
            </a:pPr>
            <a:r>
              <a:rPr lang="ru-RU" b="1" i="1" dirty="0">
                <a:solidFill>
                  <a:srgbClr val="002060"/>
                </a:solidFill>
                <a:latin typeface="Times New Roman" panose="02020603050405020304" pitchFamily="18" charset="0"/>
                <a:cs typeface="Times New Roman" panose="02020603050405020304" pitchFamily="18" charset="0"/>
              </a:rPr>
              <a:t>Атипическая форма оспы птицы</a:t>
            </a:r>
            <a:r>
              <a:rPr lang="ru-RU" dirty="0">
                <a:solidFill>
                  <a:srgbClr val="002060"/>
                </a:solidFill>
                <a:latin typeface="Times New Roman" panose="02020603050405020304" pitchFamily="18" charset="0"/>
                <a:cs typeface="Times New Roman" panose="02020603050405020304" pitchFamily="18" charset="0"/>
              </a:rPr>
              <a:t>, при которой поражаются глаза, начинается светобоязнь, слезоточивость, отек и покраснение век, выделение экссудата с последующим закисанием глаза. Птица становится слепой.</a:t>
            </a:r>
          </a:p>
          <a:p>
            <a:pPr marL="0" indent="0" algn="ctr">
              <a:buNone/>
            </a:pPr>
            <a:endParaRPr lang="ru-RU"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dirty="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5114487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3048</Words>
  <Application>Microsoft Office PowerPoint</Application>
  <PresentationFormat>Широкоэкранный</PresentationFormat>
  <Paragraphs>111</Paragraphs>
  <Slides>40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40</vt:i4>
      </vt:variant>
    </vt:vector>
  </HeadingPairs>
  <TitlesOfParts>
    <vt:vector size="46" baseType="lpstr">
      <vt:lpstr>Arial</vt:lpstr>
      <vt:lpstr>Calibri</vt:lpstr>
      <vt:lpstr>Calibri Light</vt:lpstr>
      <vt:lpstr>Times New Roman</vt:lpstr>
      <vt:lpstr>Wingdings</vt:lpstr>
      <vt:lpstr>Тема Office</vt:lpstr>
      <vt:lpstr>О с п а  </vt:lpstr>
      <vt:lpstr>Презентация PowerPoint</vt:lpstr>
      <vt:lpstr>Историческая справка </vt:lpstr>
      <vt:lpstr>Экономический ущерб </vt:lpstr>
      <vt:lpstr>Эпизоотические данные</vt:lpstr>
      <vt:lpstr>Презентация PowerPoint</vt:lpstr>
      <vt:lpstr>Клинические признаки</vt:lpstr>
      <vt:lpstr>Формы заболевания</vt:lpstr>
      <vt:lpstr>Презентация PowerPoint</vt:lpstr>
      <vt:lpstr>Чувствительность</vt:lpstr>
      <vt:lpstr>Паталогоанатомические изменения </vt:lpstr>
      <vt:lpstr>Диагноз</vt:lpstr>
      <vt:lpstr>Методы диагностики</vt:lpstr>
      <vt:lpstr>Дифференциальный диагноз </vt:lpstr>
      <vt:lpstr>Профилактика и лечение </vt:lpstr>
      <vt:lpstr>Вакцины:</vt:lpstr>
      <vt:lpstr>Огромную роль при лечении оспы птицы играет дезинфекция </vt:lpstr>
      <vt:lpstr>ЛЕЧЕНИЕ ОСПЫ ПТИЦ</vt:lpstr>
      <vt:lpstr>По условиям карантина запрещается: </vt:lpstr>
      <vt:lpstr>Презентация PowerPoint</vt:lpstr>
      <vt:lpstr>Презентация PowerPoint</vt:lpstr>
      <vt:lpstr>Презентация PowerPoint</vt:lpstr>
      <vt:lpstr>Презентация PowerPoint</vt:lpstr>
      <vt:lpstr>Инфекционный ларинготрахеит (ИЛТ)  — острое инфекционное респираторное заболевание птиц отряда куриных характеризующиеся катарально-геморрагическим воспалением слизистых оболочек трахеи, носовой полости, конъюнктивы и сопровождающееся затрудненным дыханием, хрипами и кашлем. </vt:lpstr>
      <vt:lpstr>Экономический ущерб :</vt:lpstr>
      <vt:lpstr>Этиология</vt:lpstr>
      <vt:lpstr>Устойчивость</vt:lpstr>
      <vt:lpstr>Эпизоотологические данные </vt:lpstr>
      <vt:lpstr>Симптомы и течение болезни</vt:lpstr>
      <vt:lpstr>Формы течения болезни</vt:lpstr>
      <vt:lpstr>Презентация PowerPoint</vt:lpstr>
      <vt:lpstr>Презентация PowerPoint</vt:lpstr>
      <vt:lpstr>Презентация PowerPoint</vt:lpstr>
      <vt:lpstr>Диагноз</vt:lpstr>
      <vt:lpstr>Дифференциальный диагноз </vt:lpstr>
      <vt:lpstr>Иммунитет и иммунизация</vt:lpstr>
      <vt:lpstr>Лечение</vt:lpstr>
      <vt:lpstr>Профилактика и меры борьбы </vt:lpstr>
      <vt:lpstr>По условиям карантина запрещается: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с п а</dc:title>
  <dc:creator>Елена Светлакова</dc:creator>
  <cp:lastModifiedBy>Home</cp:lastModifiedBy>
  <cp:revision>22</cp:revision>
  <dcterms:created xsi:type="dcterms:W3CDTF">2021-02-23T15:49:21Z</dcterms:created>
  <dcterms:modified xsi:type="dcterms:W3CDTF">2024-04-01T13:21:01Z</dcterms:modified>
</cp:coreProperties>
</file>